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3"/>
  </p:notesMasterIdLst>
  <p:sldIdLst>
    <p:sldId id="256" r:id="rId2"/>
    <p:sldId id="278" r:id="rId3"/>
    <p:sldId id="257" r:id="rId4"/>
    <p:sldId id="258" r:id="rId5"/>
    <p:sldId id="260" r:id="rId6"/>
    <p:sldId id="261" r:id="rId7"/>
    <p:sldId id="262" r:id="rId8"/>
    <p:sldId id="263" r:id="rId9"/>
    <p:sldId id="266" r:id="rId10"/>
    <p:sldId id="275" r:id="rId11"/>
    <p:sldId id="279"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Calibri Light" panose="020F0302020204030204" pitchFamily="34" charset="0"/>
      <p:regular r:id="rId18"/>
      <p:italic r:id="rId19"/>
    </p:embeddedFont>
    <p:embeddedFont>
      <p:font typeface="Roboto Mono" pitchFamily="49" charset="0"/>
      <p:regular r:id="rId20"/>
      <p:bold r:id="rId21"/>
      <p:italic r:id="rId22"/>
      <p:boldItalic r:id="rId2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65"/>
  </p:normalViewPr>
  <p:slideViewPr>
    <p:cSldViewPr snapToGrid="0">
      <p:cViewPr varScale="1">
        <p:scale>
          <a:sx n="140" d="100"/>
          <a:sy n="140" d="100"/>
        </p:scale>
        <p:origin x="8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DB0D18-F9C5-452E-9BA0-A3F75F90DA5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1E39139-8F2C-42FC-9A49-2D9A74A7F334}">
      <dgm:prSet/>
      <dgm:spPr/>
      <dgm:t>
        <a:bodyPr/>
        <a:lstStyle/>
        <a:p>
          <a:pPr>
            <a:lnSpc>
              <a:spcPct val="100000"/>
            </a:lnSpc>
          </a:pPr>
          <a:r>
            <a:rPr lang="fr-FR" dirty="0"/>
            <a:t>For clustering data </a:t>
          </a:r>
          <a:r>
            <a:rPr lang="fr-FR" dirty="0" err="1"/>
            <a:t>into</a:t>
          </a:r>
          <a:r>
            <a:rPr lang="fr-FR" dirty="0"/>
            <a:t> groups </a:t>
          </a:r>
          <a:r>
            <a:rPr lang="fr-FR" dirty="0" err="1"/>
            <a:t>based</a:t>
          </a:r>
          <a:r>
            <a:rPr lang="fr-FR" dirty="0"/>
            <a:t> on </a:t>
          </a:r>
          <a:r>
            <a:rPr lang="fr-FR" dirty="0" err="1"/>
            <a:t>geographic</a:t>
          </a:r>
          <a:r>
            <a:rPr lang="fr-FR" dirty="0"/>
            <a:t> location, a key challenge </a:t>
          </a:r>
          <a:r>
            <a:rPr lang="fr-FR" dirty="0" err="1"/>
            <a:t>is</a:t>
          </a:r>
          <a:r>
            <a:rPr lang="fr-FR" dirty="0"/>
            <a:t> </a:t>
          </a:r>
          <a:r>
            <a:rPr lang="fr-FR" dirty="0" err="1"/>
            <a:t>developing</a:t>
          </a:r>
          <a:r>
            <a:rPr lang="fr-FR" dirty="0"/>
            <a:t> </a:t>
          </a:r>
          <a:r>
            <a:rPr lang="fr-FR" dirty="0" err="1"/>
            <a:t>methods</a:t>
          </a:r>
          <a:r>
            <a:rPr lang="fr-FR" dirty="0"/>
            <a:t> </a:t>
          </a:r>
          <a:r>
            <a:rPr lang="fr-FR" dirty="0" err="1"/>
            <a:t>that</a:t>
          </a:r>
          <a:r>
            <a:rPr lang="fr-FR" dirty="0"/>
            <a:t> can </a:t>
          </a:r>
          <a:r>
            <a:rPr lang="fr-FR" dirty="0" err="1"/>
            <a:t>handle</a:t>
          </a:r>
          <a:r>
            <a:rPr lang="fr-FR" dirty="0"/>
            <a:t> large </a:t>
          </a:r>
          <a:r>
            <a:rPr lang="fr-FR" dirty="0" err="1"/>
            <a:t>datasets</a:t>
          </a:r>
          <a:r>
            <a:rPr lang="fr-FR" dirty="0"/>
            <a:t> </a:t>
          </a:r>
          <a:r>
            <a:rPr lang="fr-FR" dirty="0" err="1"/>
            <a:t>with</a:t>
          </a:r>
          <a:r>
            <a:rPr lang="fr-FR" dirty="0"/>
            <a:t> </a:t>
          </a:r>
          <a:r>
            <a:rPr lang="fr-FR" dirty="0" err="1"/>
            <a:t>complex</a:t>
          </a:r>
          <a:r>
            <a:rPr lang="fr-FR" dirty="0"/>
            <a:t> </a:t>
          </a:r>
          <a:r>
            <a:rPr lang="fr-FR" dirty="0" err="1"/>
            <a:t>geographic</a:t>
          </a:r>
          <a:r>
            <a:rPr lang="fr-FR" dirty="0"/>
            <a:t> data. This </a:t>
          </a:r>
          <a:r>
            <a:rPr lang="fr-FR" dirty="0" err="1"/>
            <a:t>includes</a:t>
          </a:r>
          <a:r>
            <a:rPr lang="fr-FR" dirty="0"/>
            <a:t> </a:t>
          </a:r>
          <a:r>
            <a:rPr lang="fr-FR" dirty="0" err="1"/>
            <a:t>addressing</a:t>
          </a:r>
          <a:r>
            <a:rPr lang="fr-FR" dirty="0"/>
            <a:t> issues </a:t>
          </a:r>
          <a:r>
            <a:rPr lang="fr-FR" dirty="0" err="1"/>
            <a:t>such</a:t>
          </a:r>
          <a:r>
            <a:rPr lang="fr-FR" dirty="0"/>
            <a:t> as data </a:t>
          </a:r>
          <a:r>
            <a:rPr lang="fr-FR" dirty="0" err="1"/>
            <a:t>sparsity</a:t>
          </a:r>
          <a:r>
            <a:rPr lang="fr-FR" dirty="0"/>
            <a:t>, data </a:t>
          </a:r>
          <a:r>
            <a:rPr lang="fr-FR" dirty="0" err="1"/>
            <a:t>inconsistencies</a:t>
          </a:r>
          <a:r>
            <a:rPr lang="fr-FR" dirty="0"/>
            <a:t>, and data </a:t>
          </a:r>
          <a:r>
            <a:rPr lang="fr-FR" dirty="0" err="1"/>
            <a:t>errors</a:t>
          </a:r>
          <a:r>
            <a:rPr lang="fr-FR" dirty="0"/>
            <a:t>, </a:t>
          </a:r>
          <a:r>
            <a:rPr lang="fr-FR" dirty="0" err="1"/>
            <a:t>which</a:t>
          </a:r>
          <a:r>
            <a:rPr lang="fr-FR" dirty="0"/>
            <a:t> can have a </a:t>
          </a:r>
          <a:r>
            <a:rPr lang="fr-FR" dirty="0" err="1"/>
            <a:t>significant</a:t>
          </a:r>
          <a:r>
            <a:rPr lang="fr-FR" dirty="0"/>
            <a:t> impact on the </a:t>
          </a:r>
          <a:r>
            <a:rPr lang="fr-FR" dirty="0" err="1"/>
            <a:t>accuracy</a:t>
          </a:r>
          <a:r>
            <a:rPr lang="fr-FR" dirty="0"/>
            <a:t> and </a:t>
          </a:r>
          <a:r>
            <a:rPr lang="fr-FR" dirty="0" err="1"/>
            <a:t>usefulness</a:t>
          </a:r>
          <a:r>
            <a:rPr lang="fr-FR" dirty="0"/>
            <a:t> of the </a:t>
          </a:r>
          <a:r>
            <a:rPr lang="fr-FR" dirty="0" err="1"/>
            <a:t>resulting</a:t>
          </a:r>
          <a:r>
            <a:rPr lang="fr-FR" dirty="0"/>
            <a:t> clusters. </a:t>
          </a:r>
          <a:r>
            <a:rPr lang="fr-FR" dirty="0" err="1"/>
            <a:t>Additionally</a:t>
          </a:r>
          <a:r>
            <a:rPr lang="fr-FR" dirty="0"/>
            <a:t>, </a:t>
          </a:r>
          <a:r>
            <a:rPr lang="fr-FR" dirty="0" err="1"/>
            <a:t>there</a:t>
          </a:r>
          <a:r>
            <a:rPr lang="fr-FR" dirty="0"/>
            <a:t> </a:t>
          </a:r>
          <a:r>
            <a:rPr lang="fr-FR" dirty="0" err="1"/>
            <a:t>is</a:t>
          </a:r>
          <a:r>
            <a:rPr lang="fr-FR" dirty="0"/>
            <a:t> a </a:t>
          </a:r>
          <a:r>
            <a:rPr lang="fr-FR" dirty="0" err="1"/>
            <a:t>need</a:t>
          </a:r>
          <a:r>
            <a:rPr lang="fr-FR" dirty="0"/>
            <a:t> for techniques </a:t>
          </a:r>
          <a:r>
            <a:rPr lang="fr-FR" dirty="0" err="1"/>
            <a:t>that</a:t>
          </a:r>
          <a:r>
            <a:rPr lang="fr-FR" dirty="0"/>
            <a:t> can </a:t>
          </a:r>
          <a:r>
            <a:rPr lang="fr-FR" dirty="0" err="1"/>
            <a:t>effectively</a:t>
          </a:r>
          <a:r>
            <a:rPr lang="fr-FR" dirty="0"/>
            <a:t> </a:t>
          </a:r>
          <a:r>
            <a:rPr lang="fr-FR" dirty="0" err="1"/>
            <a:t>visualize</a:t>
          </a:r>
          <a:r>
            <a:rPr lang="fr-FR" dirty="0"/>
            <a:t> and </a:t>
          </a:r>
          <a:r>
            <a:rPr lang="fr-FR" dirty="0" err="1"/>
            <a:t>interpret</a:t>
          </a:r>
          <a:r>
            <a:rPr lang="fr-FR" dirty="0"/>
            <a:t> the clusters to support </a:t>
          </a:r>
          <a:r>
            <a:rPr lang="fr-FR" dirty="0" err="1"/>
            <a:t>decision-making</a:t>
          </a:r>
          <a:r>
            <a:rPr lang="fr-FR" dirty="0"/>
            <a:t> </a:t>
          </a:r>
          <a:r>
            <a:rPr lang="fr-FR" dirty="0" err="1"/>
            <a:t>processes</a:t>
          </a:r>
          <a:r>
            <a:rPr lang="fr-FR" dirty="0"/>
            <a:t>.</a:t>
          </a:r>
          <a:endParaRPr lang="en-US" dirty="0"/>
        </a:p>
      </dgm:t>
    </dgm:pt>
    <dgm:pt modelId="{10C9DDA1-7EE4-4A7D-8257-5D3C6A9B8152}" type="parTrans" cxnId="{E9975394-FAFB-4389-AB82-57D293610EF9}">
      <dgm:prSet/>
      <dgm:spPr/>
      <dgm:t>
        <a:bodyPr/>
        <a:lstStyle/>
        <a:p>
          <a:endParaRPr lang="en-US"/>
        </a:p>
      </dgm:t>
    </dgm:pt>
    <dgm:pt modelId="{56F10AA0-6926-407D-9280-50E2F9753F95}" type="sibTrans" cxnId="{E9975394-FAFB-4389-AB82-57D293610EF9}">
      <dgm:prSet/>
      <dgm:spPr/>
      <dgm:t>
        <a:bodyPr/>
        <a:lstStyle/>
        <a:p>
          <a:endParaRPr lang="en-US"/>
        </a:p>
      </dgm:t>
    </dgm:pt>
    <dgm:pt modelId="{E5F5E668-52C6-481E-B7C5-40E57C5E3EEB}">
      <dgm:prSet/>
      <dgm:spPr/>
      <dgm:t>
        <a:bodyPr/>
        <a:lstStyle/>
        <a:p>
          <a:pPr>
            <a:lnSpc>
              <a:spcPct val="100000"/>
            </a:lnSpc>
          </a:pPr>
          <a:r>
            <a:rPr lang="fr-FR" dirty="0"/>
            <a:t>For </a:t>
          </a:r>
          <a:r>
            <a:rPr lang="fr-FR" dirty="0" err="1"/>
            <a:t>geographic</a:t>
          </a:r>
          <a:r>
            <a:rPr lang="fr-FR" dirty="0"/>
            <a:t> location </a:t>
          </a:r>
          <a:r>
            <a:rPr lang="fr-FR" dirty="0" err="1"/>
            <a:t>visualization</a:t>
          </a:r>
          <a:r>
            <a:rPr lang="fr-FR" dirty="0"/>
            <a:t> and </a:t>
          </a:r>
          <a:r>
            <a:rPr lang="fr-FR" dirty="0" err="1"/>
            <a:t>analysis</a:t>
          </a:r>
          <a:r>
            <a:rPr lang="fr-FR" dirty="0"/>
            <a:t>, a major challenge </a:t>
          </a:r>
          <a:r>
            <a:rPr lang="fr-FR" dirty="0" err="1"/>
            <a:t>is</a:t>
          </a:r>
          <a:r>
            <a:rPr lang="fr-FR" dirty="0"/>
            <a:t> </a:t>
          </a:r>
          <a:r>
            <a:rPr lang="fr-FR" dirty="0" err="1"/>
            <a:t>selecting</a:t>
          </a:r>
          <a:r>
            <a:rPr lang="fr-FR" dirty="0"/>
            <a:t> </a:t>
          </a:r>
          <a:r>
            <a:rPr lang="fr-FR" dirty="0" err="1"/>
            <a:t>appropriate</a:t>
          </a:r>
          <a:r>
            <a:rPr lang="fr-FR" dirty="0"/>
            <a:t> </a:t>
          </a:r>
          <a:r>
            <a:rPr lang="fr-FR" dirty="0" err="1"/>
            <a:t>visualization</a:t>
          </a:r>
          <a:r>
            <a:rPr lang="fr-FR" dirty="0"/>
            <a:t> techniques </a:t>
          </a:r>
          <a:r>
            <a:rPr lang="fr-FR" dirty="0" err="1"/>
            <a:t>that</a:t>
          </a:r>
          <a:r>
            <a:rPr lang="fr-FR" dirty="0"/>
            <a:t> can </a:t>
          </a:r>
          <a:r>
            <a:rPr lang="fr-FR" dirty="0" err="1"/>
            <a:t>accurately</a:t>
          </a:r>
          <a:r>
            <a:rPr lang="fr-FR" dirty="0"/>
            <a:t> </a:t>
          </a:r>
          <a:r>
            <a:rPr lang="fr-FR" dirty="0" err="1"/>
            <a:t>represent</a:t>
          </a:r>
          <a:r>
            <a:rPr lang="fr-FR" dirty="0"/>
            <a:t> the data and </a:t>
          </a:r>
          <a:r>
            <a:rPr lang="fr-FR" dirty="0" err="1"/>
            <a:t>communicate</a:t>
          </a:r>
          <a:r>
            <a:rPr lang="fr-FR" dirty="0"/>
            <a:t> </a:t>
          </a:r>
          <a:r>
            <a:rPr lang="fr-FR" dirty="0" err="1"/>
            <a:t>meaningful</a:t>
          </a:r>
          <a:r>
            <a:rPr lang="fr-FR" dirty="0"/>
            <a:t> insights to end-</a:t>
          </a:r>
          <a:r>
            <a:rPr lang="fr-FR" dirty="0" err="1"/>
            <a:t>users</a:t>
          </a:r>
          <a:r>
            <a:rPr lang="fr-FR" dirty="0"/>
            <a:t>. This </a:t>
          </a:r>
          <a:r>
            <a:rPr lang="fr-FR" dirty="0" err="1"/>
            <a:t>involves</a:t>
          </a:r>
          <a:r>
            <a:rPr lang="fr-FR" dirty="0"/>
            <a:t> </a:t>
          </a:r>
          <a:r>
            <a:rPr lang="fr-FR" dirty="0" err="1"/>
            <a:t>considering</a:t>
          </a:r>
          <a:r>
            <a:rPr lang="fr-FR" dirty="0"/>
            <a:t> </a:t>
          </a:r>
          <a:r>
            <a:rPr lang="fr-FR" dirty="0" err="1"/>
            <a:t>factors</a:t>
          </a:r>
          <a:r>
            <a:rPr lang="fr-FR" dirty="0"/>
            <a:t> </a:t>
          </a:r>
          <a:r>
            <a:rPr lang="fr-FR" dirty="0" err="1"/>
            <a:t>such</a:t>
          </a:r>
          <a:r>
            <a:rPr lang="fr-FR" dirty="0"/>
            <a:t> as the </a:t>
          </a:r>
          <a:r>
            <a:rPr lang="fr-FR" dirty="0" err="1"/>
            <a:t>scale</a:t>
          </a:r>
          <a:r>
            <a:rPr lang="fr-FR" dirty="0"/>
            <a:t> and scope of the data, the spatial </a:t>
          </a:r>
          <a:r>
            <a:rPr lang="fr-FR" dirty="0" err="1"/>
            <a:t>relationships</a:t>
          </a:r>
          <a:r>
            <a:rPr lang="fr-FR" dirty="0"/>
            <a:t> </a:t>
          </a:r>
          <a:r>
            <a:rPr lang="fr-FR" dirty="0" err="1"/>
            <a:t>between</a:t>
          </a:r>
          <a:r>
            <a:rPr lang="fr-FR" dirty="0"/>
            <a:t> data points, and the </a:t>
          </a:r>
          <a:r>
            <a:rPr lang="fr-FR" dirty="0" err="1"/>
            <a:t>audience's</a:t>
          </a:r>
          <a:r>
            <a:rPr lang="fr-FR" dirty="0"/>
            <a:t> background </a:t>
          </a:r>
          <a:r>
            <a:rPr lang="fr-FR" dirty="0" err="1"/>
            <a:t>knowledge</a:t>
          </a:r>
          <a:r>
            <a:rPr lang="fr-FR" dirty="0"/>
            <a:t> and expertise. </a:t>
          </a:r>
          <a:r>
            <a:rPr lang="fr-FR" dirty="0" err="1"/>
            <a:t>Additionally</a:t>
          </a:r>
          <a:r>
            <a:rPr lang="fr-FR" dirty="0"/>
            <a:t>, </a:t>
          </a:r>
          <a:r>
            <a:rPr lang="fr-FR" dirty="0" err="1"/>
            <a:t>there</a:t>
          </a:r>
          <a:r>
            <a:rPr lang="fr-FR" dirty="0"/>
            <a:t> </a:t>
          </a:r>
          <a:r>
            <a:rPr lang="fr-FR" dirty="0" err="1"/>
            <a:t>is</a:t>
          </a:r>
          <a:r>
            <a:rPr lang="fr-FR" dirty="0"/>
            <a:t> a </a:t>
          </a:r>
          <a:r>
            <a:rPr lang="fr-FR" dirty="0" err="1"/>
            <a:t>need</a:t>
          </a:r>
          <a:r>
            <a:rPr lang="fr-FR" dirty="0"/>
            <a:t> for </a:t>
          </a:r>
          <a:r>
            <a:rPr lang="fr-FR" dirty="0" err="1"/>
            <a:t>methods</a:t>
          </a:r>
          <a:r>
            <a:rPr lang="fr-FR" dirty="0"/>
            <a:t> </a:t>
          </a:r>
          <a:r>
            <a:rPr lang="fr-FR" dirty="0" err="1"/>
            <a:t>that</a:t>
          </a:r>
          <a:r>
            <a:rPr lang="fr-FR" dirty="0"/>
            <a:t> can </a:t>
          </a:r>
          <a:r>
            <a:rPr lang="fr-FR" dirty="0" err="1"/>
            <a:t>analyze</a:t>
          </a:r>
          <a:r>
            <a:rPr lang="fr-FR" dirty="0"/>
            <a:t> and </a:t>
          </a:r>
          <a:r>
            <a:rPr lang="fr-FR" dirty="0" err="1"/>
            <a:t>interpret</a:t>
          </a:r>
          <a:r>
            <a:rPr lang="fr-FR" dirty="0"/>
            <a:t> the </a:t>
          </a:r>
          <a:r>
            <a:rPr lang="fr-FR" dirty="0" err="1"/>
            <a:t>geographic</a:t>
          </a:r>
          <a:r>
            <a:rPr lang="fr-FR" dirty="0"/>
            <a:t> data to </a:t>
          </a:r>
          <a:r>
            <a:rPr lang="fr-FR" dirty="0" err="1"/>
            <a:t>identify</a:t>
          </a:r>
          <a:r>
            <a:rPr lang="fr-FR" dirty="0"/>
            <a:t> patterns and trends, as </a:t>
          </a:r>
          <a:r>
            <a:rPr lang="fr-FR" dirty="0" err="1"/>
            <a:t>well</a:t>
          </a:r>
          <a:r>
            <a:rPr lang="fr-FR" dirty="0"/>
            <a:t> as support </a:t>
          </a:r>
          <a:r>
            <a:rPr lang="fr-FR" dirty="0" err="1"/>
            <a:t>informed</a:t>
          </a:r>
          <a:r>
            <a:rPr lang="fr-FR" dirty="0"/>
            <a:t> </a:t>
          </a:r>
          <a:r>
            <a:rPr lang="fr-FR" dirty="0" err="1"/>
            <a:t>decision-making</a:t>
          </a:r>
          <a:endParaRPr lang="en-US" dirty="0"/>
        </a:p>
      </dgm:t>
    </dgm:pt>
    <dgm:pt modelId="{D6E5ED61-1DE3-446E-B289-8854414ECB43}" type="parTrans" cxnId="{AB2377D4-50AD-40F2-99E6-BA25F51C99A1}">
      <dgm:prSet/>
      <dgm:spPr/>
      <dgm:t>
        <a:bodyPr/>
        <a:lstStyle/>
        <a:p>
          <a:endParaRPr lang="en-US"/>
        </a:p>
      </dgm:t>
    </dgm:pt>
    <dgm:pt modelId="{2354CB06-28B3-45CD-896B-44C5A4B66274}" type="sibTrans" cxnId="{AB2377D4-50AD-40F2-99E6-BA25F51C99A1}">
      <dgm:prSet/>
      <dgm:spPr/>
      <dgm:t>
        <a:bodyPr/>
        <a:lstStyle/>
        <a:p>
          <a:endParaRPr lang="en-US"/>
        </a:p>
      </dgm:t>
    </dgm:pt>
    <dgm:pt modelId="{F425313B-1C0D-45AB-9CAB-2A63016D887F}" type="pres">
      <dgm:prSet presAssocID="{1EDB0D18-F9C5-452E-9BA0-A3F75F90DA55}" presName="root" presStyleCnt="0">
        <dgm:presLayoutVars>
          <dgm:dir/>
          <dgm:resizeHandles val="exact"/>
        </dgm:presLayoutVars>
      </dgm:prSet>
      <dgm:spPr/>
    </dgm:pt>
    <dgm:pt modelId="{E9CB3DDF-DB95-41DC-B284-52AB296F0ACF}" type="pres">
      <dgm:prSet presAssocID="{B1E39139-8F2C-42FC-9A49-2D9A74A7F334}" presName="compNode" presStyleCnt="0"/>
      <dgm:spPr/>
    </dgm:pt>
    <dgm:pt modelId="{42E6024E-89B2-401C-B45A-A7BF0C011EA9}" type="pres">
      <dgm:prSet presAssocID="{B1E39139-8F2C-42FC-9A49-2D9A74A7F334}" presName="bgRect" presStyleLbl="bgShp" presStyleIdx="0" presStyleCnt="2" custLinFactNeighborY="8187"/>
      <dgm:spPr/>
    </dgm:pt>
    <dgm:pt modelId="{004C6C33-FAC6-4616-BB31-207BBA97D831}" type="pres">
      <dgm:prSet presAssocID="{B1E39139-8F2C-42FC-9A49-2D9A74A7F3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 de données"/>
        </a:ext>
      </dgm:extLst>
    </dgm:pt>
    <dgm:pt modelId="{288E5088-4640-4705-8728-2A8EBEBE2909}" type="pres">
      <dgm:prSet presAssocID="{B1E39139-8F2C-42FC-9A49-2D9A74A7F334}" presName="spaceRect" presStyleCnt="0"/>
      <dgm:spPr/>
    </dgm:pt>
    <dgm:pt modelId="{6608548C-F2C4-4D70-820B-67E971FB3ED8}" type="pres">
      <dgm:prSet presAssocID="{B1E39139-8F2C-42FC-9A49-2D9A74A7F334}" presName="parTx" presStyleLbl="revTx" presStyleIdx="0" presStyleCnt="2">
        <dgm:presLayoutVars>
          <dgm:chMax val="0"/>
          <dgm:chPref val="0"/>
        </dgm:presLayoutVars>
      </dgm:prSet>
      <dgm:spPr/>
    </dgm:pt>
    <dgm:pt modelId="{18213ECA-3E6A-4B41-9435-432E7364A380}" type="pres">
      <dgm:prSet presAssocID="{56F10AA0-6926-407D-9280-50E2F9753F95}" presName="sibTrans" presStyleCnt="0"/>
      <dgm:spPr/>
    </dgm:pt>
    <dgm:pt modelId="{11AC91DF-8637-473C-B2AD-0A60CFDE2104}" type="pres">
      <dgm:prSet presAssocID="{E5F5E668-52C6-481E-B7C5-40E57C5E3EEB}" presName="compNode" presStyleCnt="0"/>
      <dgm:spPr/>
    </dgm:pt>
    <dgm:pt modelId="{DD2D4486-6DD1-47E0-8BE9-E8F02A91F481}" type="pres">
      <dgm:prSet presAssocID="{E5F5E668-52C6-481E-B7C5-40E57C5E3EEB}" presName="bgRect" presStyleLbl="bgShp" presStyleIdx="1" presStyleCnt="2" custLinFactNeighborX="0" custLinFactNeighborY="9874"/>
      <dgm:spPr/>
    </dgm:pt>
    <dgm:pt modelId="{11467393-FC4F-4473-8EFB-8326BE9ABF9E}" type="pres">
      <dgm:prSet presAssocID="{E5F5E668-52C6-481E-B7C5-40E57C5E3E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ques"/>
        </a:ext>
      </dgm:extLst>
    </dgm:pt>
    <dgm:pt modelId="{40940BA0-7F1A-4362-964A-1BC1FAB3CCFD}" type="pres">
      <dgm:prSet presAssocID="{E5F5E668-52C6-481E-B7C5-40E57C5E3EEB}" presName="spaceRect" presStyleCnt="0"/>
      <dgm:spPr/>
    </dgm:pt>
    <dgm:pt modelId="{9F8ED2EC-CF84-4BC9-A847-F1A654888C57}" type="pres">
      <dgm:prSet presAssocID="{E5F5E668-52C6-481E-B7C5-40E57C5E3EEB}" presName="parTx" presStyleLbl="revTx" presStyleIdx="1" presStyleCnt="2" custScaleX="98798" custScaleY="124717">
        <dgm:presLayoutVars>
          <dgm:chMax val="0"/>
          <dgm:chPref val="0"/>
        </dgm:presLayoutVars>
      </dgm:prSet>
      <dgm:spPr/>
    </dgm:pt>
  </dgm:ptLst>
  <dgm:cxnLst>
    <dgm:cxn modelId="{013EFE6D-F8C5-ED4B-9425-D69BAEF7EC3E}" type="presOf" srcId="{E5F5E668-52C6-481E-B7C5-40E57C5E3EEB}" destId="{9F8ED2EC-CF84-4BC9-A847-F1A654888C57}" srcOrd="0" destOrd="0" presId="urn:microsoft.com/office/officeart/2018/2/layout/IconVerticalSolidList"/>
    <dgm:cxn modelId="{07A1508E-FB04-D249-9A3E-ED61F28A4504}" type="presOf" srcId="{1EDB0D18-F9C5-452E-9BA0-A3F75F90DA55}" destId="{F425313B-1C0D-45AB-9CAB-2A63016D887F}" srcOrd="0" destOrd="0" presId="urn:microsoft.com/office/officeart/2018/2/layout/IconVerticalSolidList"/>
    <dgm:cxn modelId="{E9975394-FAFB-4389-AB82-57D293610EF9}" srcId="{1EDB0D18-F9C5-452E-9BA0-A3F75F90DA55}" destId="{B1E39139-8F2C-42FC-9A49-2D9A74A7F334}" srcOrd="0" destOrd="0" parTransId="{10C9DDA1-7EE4-4A7D-8257-5D3C6A9B8152}" sibTransId="{56F10AA0-6926-407D-9280-50E2F9753F95}"/>
    <dgm:cxn modelId="{064C75B7-33E9-D640-A8D3-D422151CCC67}" type="presOf" srcId="{B1E39139-8F2C-42FC-9A49-2D9A74A7F334}" destId="{6608548C-F2C4-4D70-820B-67E971FB3ED8}" srcOrd="0" destOrd="0" presId="urn:microsoft.com/office/officeart/2018/2/layout/IconVerticalSolidList"/>
    <dgm:cxn modelId="{AB2377D4-50AD-40F2-99E6-BA25F51C99A1}" srcId="{1EDB0D18-F9C5-452E-9BA0-A3F75F90DA55}" destId="{E5F5E668-52C6-481E-B7C5-40E57C5E3EEB}" srcOrd="1" destOrd="0" parTransId="{D6E5ED61-1DE3-446E-B289-8854414ECB43}" sibTransId="{2354CB06-28B3-45CD-896B-44C5A4B66274}"/>
    <dgm:cxn modelId="{0DB5B16B-78D6-F944-847E-5BA2E71E3298}" type="presParOf" srcId="{F425313B-1C0D-45AB-9CAB-2A63016D887F}" destId="{E9CB3DDF-DB95-41DC-B284-52AB296F0ACF}" srcOrd="0" destOrd="0" presId="urn:microsoft.com/office/officeart/2018/2/layout/IconVerticalSolidList"/>
    <dgm:cxn modelId="{E3824B6F-5B1C-D142-9B2A-71D827F1AA10}" type="presParOf" srcId="{E9CB3DDF-DB95-41DC-B284-52AB296F0ACF}" destId="{42E6024E-89B2-401C-B45A-A7BF0C011EA9}" srcOrd="0" destOrd="0" presId="urn:microsoft.com/office/officeart/2018/2/layout/IconVerticalSolidList"/>
    <dgm:cxn modelId="{77EDFE62-EE12-CD4C-A879-BDCFC3D9E3E6}" type="presParOf" srcId="{E9CB3DDF-DB95-41DC-B284-52AB296F0ACF}" destId="{004C6C33-FAC6-4616-BB31-207BBA97D831}" srcOrd="1" destOrd="0" presId="urn:microsoft.com/office/officeart/2018/2/layout/IconVerticalSolidList"/>
    <dgm:cxn modelId="{3B19BB35-4988-6544-A37E-7F9B612F8D5E}" type="presParOf" srcId="{E9CB3DDF-DB95-41DC-B284-52AB296F0ACF}" destId="{288E5088-4640-4705-8728-2A8EBEBE2909}" srcOrd="2" destOrd="0" presId="urn:microsoft.com/office/officeart/2018/2/layout/IconVerticalSolidList"/>
    <dgm:cxn modelId="{382CD3DF-2265-8B42-AE30-3D5CC8A02B2D}" type="presParOf" srcId="{E9CB3DDF-DB95-41DC-B284-52AB296F0ACF}" destId="{6608548C-F2C4-4D70-820B-67E971FB3ED8}" srcOrd="3" destOrd="0" presId="urn:microsoft.com/office/officeart/2018/2/layout/IconVerticalSolidList"/>
    <dgm:cxn modelId="{379EF144-996E-0845-A431-33B7CAD19535}" type="presParOf" srcId="{F425313B-1C0D-45AB-9CAB-2A63016D887F}" destId="{18213ECA-3E6A-4B41-9435-432E7364A380}" srcOrd="1" destOrd="0" presId="urn:microsoft.com/office/officeart/2018/2/layout/IconVerticalSolidList"/>
    <dgm:cxn modelId="{63D56994-9682-3240-B673-A7757DE72F17}" type="presParOf" srcId="{F425313B-1C0D-45AB-9CAB-2A63016D887F}" destId="{11AC91DF-8637-473C-B2AD-0A60CFDE2104}" srcOrd="2" destOrd="0" presId="urn:microsoft.com/office/officeart/2018/2/layout/IconVerticalSolidList"/>
    <dgm:cxn modelId="{AC707376-1D11-544D-9DDC-B4B3A0F46ABD}" type="presParOf" srcId="{11AC91DF-8637-473C-B2AD-0A60CFDE2104}" destId="{DD2D4486-6DD1-47E0-8BE9-E8F02A91F481}" srcOrd="0" destOrd="0" presId="urn:microsoft.com/office/officeart/2018/2/layout/IconVerticalSolidList"/>
    <dgm:cxn modelId="{DF191C8B-4195-ED46-9B32-A72C1346B166}" type="presParOf" srcId="{11AC91DF-8637-473C-B2AD-0A60CFDE2104}" destId="{11467393-FC4F-4473-8EFB-8326BE9ABF9E}" srcOrd="1" destOrd="0" presId="urn:microsoft.com/office/officeart/2018/2/layout/IconVerticalSolidList"/>
    <dgm:cxn modelId="{24E7C339-9D46-9E46-9991-AAC49ABB6639}" type="presParOf" srcId="{11AC91DF-8637-473C-B2AD-0A60CFDE2104}" destId="{40940BA0-7F1A-4362-964A-1BC1FAB3CCFD}" srcOrd="2" destOrd="0" presId="urn:microsoft.com/office/officeart/2018/2/layout/IconVerticalSolidList"/>
    <dgm:cxn modelId="{637B352E-8E01-C64A-84AB-E337C37F684D}" type="presParOf" srcId="{11AC91DF-8637-473C-B2AD-0A60CFDE2104}" destId="{9F8ED2EC-CF84-4BC9-A847-F1A654888C5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E6024E-89B2-401C-B45A-A7BF0C011EA9}">
      <dsp:nvSpPr>
        <dsp:cNvPr id="0" name=""/>
        <dsp:cNvSpPr/>
      </dsp:nvSpPr>
      <dsp:spPr>
        <a:xfrm>
          <a:off x="0" y="122444"/>
          <a:ext cx="8129589" cy="14470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4C6C33-FAC6-4616-BB31-207BBA97D831}">
      <dsp:nvSpPr>
        <dsp:cNvPr id="0" name=""/>
        <dsp:cNvSpPr/>
      </dsp:nvSpPr>
      <dsp:spPr>
        <a:xfrm>
          <a:off x="437723" y="329556"/>
          <a:ext cx="796639" cy="7958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08548C-F2C4-4D70-820B-67E971FB3ED8}">
      <dsp:nvSpPr>
        <dsp:cNvPr id="0" name=""/>
        <dsp:cNvSpPr/>
      </dsp:nvSpPr>
      <dsp:spPr>
        <a:xfrm>
          <a:off x="1672086" y="3977"/>
          <a:ext cx="6329465" cy="1673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2" tIns="177072" rIns="177072" bIns="177072" numCol="1" spcCol="1270" anchor="ctr" anchorCtr="0">
          <a:noAutofit/>
        </a:bodyPr>
        <a:lstStyle/>
        <a:p>
          <a:pPr marL="0" lvl="0" indent="0" algn="l" defTabSz="622300">
            <a:lnSpc>
              <a:spcPct val="100000"/>
            </a:lnSpc>
            <a:spcBef>
              <a:spcPct val="0"/>
            </a:spcBef>
            <a:spcAft>
              <a:spcPct val="35000"/>
            </a:spcAft>
            <a:buNone/>
          </a:pPr>
          <a:r>
            <a:rPr lang="fr-FR" sz="1400" kern="1200" dirty="0"/>
            <a:t>For clustering data </a:t>
          </a:r>
          <a:r>
            <a:rPr lang="fr-FR" sz="1400" kern="1200" dirty="0" err="1"/>
            <a:t>into</a:t>
          </a:r>
          <a:r>
            <a:rPr lang="fr-FR" sz="1400" kern="1200" dirty="0"/>
            <a:t> groups </a:t>
          </a:r>
          <a:r>
            <a:rPr lang="fr-FR" sz="1400" kern="1200" dirty="0" err="1"/>
            <a:t>based</a:t>
          </a:r>
          <a:r>
            <a:rPr lang="fr-FR" sz="1400" kern="1200" dirty="0"/>
            <a:t> on </a:t>
          </a:r>
          <a:r>
            <a:rPr lang="fr-FR" sz="1400" kern="1200" dirty="0" err="1"/>
            <a:t>geographic</a:t>
          </a:r>
          <a:r>
            <a:rPr lang="fr-FR" sz="1400" kern="1200" dirty="0"/>
            <a:t> location, a key challenge </a:t>
          </a:r>
          <a:r>
            <a:rPr lang="fr-FR" sz="1400" kern="1200" dirty="0" err="1"/>
            <a:t>is</a:t>
          </a:r>
          <a:r>
            <a:rPr lang="fr-FR" sz="1400" kern="1200" dirty="0"/>
            <a:t> </a:t>
          </a:r>
          <a:r>
            <a:rPr lang="fr-FR" sz="1400" kern="1200" dirty="0" err="1"/>
            <a:t>developing</a:t>
          </a:r>
          <a:r>
            <a:rPr lang="fr-FR" sz="1400" kern="1200" dirty="0"/>
            <a:t> </a:t>
          </a:r>
          <a:r>
            <a:rPr lang="fr-FR" sz="1400" kern="1200" dirty="0" err="1"/>
            <a:t>methods</a:t>
          </a:r>
          <a:r>
            <a:rPr lang="fr-FR" sz="1400" kern="1200" dirty="0"/>
            <a:t> </a:t>
          </a:r>
          <a:r>
            <a:rPr lang="fr-FR" sz="1400" kern="1200" dirty="0" err="1"/>
            <a:t>that</a:t>
          </a:r>
          <a:r>
            <a:rPr lang="fr-FR" sz="1400" kern="1200" dirty="0"/>
            <a:t> can </a:t>
          </a:r>
          <a:r>
            <a:rPr lang="fr-FR" sz="1400" kern="1200" dirty="0" err="1"/>
            <a:t>handle</a:t>
          </a:r>
          <a:r>
            <a:rPr lang="fr-FR" sz="1400" kern="1200" dirty="0"/>
            <a:t> large </a:t>
          </a:r>
          <a:r>
            <a:rPr lang="fr-FR" sz="1400" kern="1200" dirty="0" err="1"/>
            <a:t>datasets</a:t>
          </a:r>
          <a:r>
            <a:rPr lang="fr-FR" sz="1400" kern="1200" dirty="0"/>
            <a:t> </a:t>
          </a:r>
          <a:r>
            <a:rPr lang="fr-FR" sz="1400" kern="1200" dirty="0" err="1"/>
            <a:t>with</a:t>
          </a:r>
          <a:r>
            <a:rPr lang="fr-FR" sz="1400" kern="1200" dirty="0"/>
            <a:t> </a:t>
          </a:r>
          <a:r>
            <a:rPr lang="fr-FR" sz="1400" kern="1200" dirty="0" err="1"/>
            <a:t>complex</a:t>
          </a:r>
          <a:r>
            <a:rPr lang="fr-FR" sz="1400" kern="1200" dirty="0"/>
            <a:t> </a:t>
          </a:r>
          <a:r>
            <a:rPr lang="fr-FR" sz="1400" kern="1200" dirty="0" err="1"/>
            <a:t>geographic</a:t>
          </a:r>
          <a:r>
            <a:rPr lang="fr-FR" sz="1400" kern="1200" dirty="0"/>
            <a:t> data. This </a:t>
          </a:r>
          <a:r>
            <a:rPr lang="fr-FR" sz="1400" kern="1200" dirty="0" err="1"/>
            <a:t>includes</a:t>
          </a:r>
          <a:r>
            <a:rPr lang="fr-FR" sz="1400" kern="1200" dirty="0"/>
            <a:t> </a:t>
          </a:r>
          <a:r>
            <a:rPr lang="fr-FR" sz="1400" kern="1200" dirty="0" err="1"/>
            <a:t>addressing</a:t>
          </a:r>
          <a:r>
            <a:rPr lang="fr-FR" sz="1400" kern="1200" dirty="0"/>
            <a:t> issues </a:t>
          </a:r>
          <a:r>
            <a:rPr lang="fr-FR" sz="1400" kern="1200" dirty="0" err="1"/>
            <a:t>such</a:t>
          </a:r>
          <a:r>
            <a:rPr lang="fr-FR" sz="1400" kern="1200" dirty="0"/>
            <a:t> as data </a:t>
          </a:r>
          <a:r>
            <a:rPr lang="fr-FR" sz="1400" kern="1200" dirty="0" err="1"/>
            <a:t>sparsity</a:t>
          </a:r>
          <a:r>
            <a:rPr lang="fr-FR" sz="1400" kern="1200" dirty="0"/>
            <a:t>, data </a:t>
          </a:r>
          <a:r>
            <a:rPr lang="fr-FR" sz="1400" kern="1200" dirty="0" err="1"/>
            <a:t>inconsistencies</a:t>
          </a:r>
          <a:r>
            <a:rPr lang="fr-FR" sz="1400" kern="1200" dirty="0"/>
            <a:t>, and data </a:t>
          </a:r>
          <a:r>
            <a:rPr lang="fr-FR" sz="1400" kern="1200" dirty="0" err="1"/>
            <a:t>errors</a:t>
          </a:r>
          <a:r>
            <a:rPr lang="fr-FR" sz="1400" kern="1200" dirty="0"/>
            <a:t>, </a:t>
          </a:r>
          <a:r>
            <a:rPr lang="fr-FR" sz="1400" kern="1200" dirty="0" err="1"/>
            <a:t>which</a:t>
          </a:r>
          <a:r>
            <a:rPr lang="fr-FR" sz="1400" kern="1200" dirty="0"/>
            <a:t> can have a </a:t>
          </a:r>
          <a:r>
            <a:rPr lang="fr-FR" sz="1400" kern="1200" dirty="0" err="1"/>
            <a:t>significant</a:t>
          </a:r>
          <a:r>
            <a:rPr lang="fr-FR" sz="1400" kern="1200" dirty="0"/>
            <a:t> impact on the </a:t>
          </a:r>
          <a:r>
            <a:rPr lang="fr-FR" sz="1400" kern="1200" dirty="0" err="1"/>
            <a:t>accuracy</a:t>
          </a:r>
          <a:r>
            <a:rPr lang="fr-FR" sz="1400" kern="1200" dirty="0"/>
            <a:t> and </a:t>
          </a:r>
          <a:r>
            <a:rPr lang="fr-FR" sz="1400" kern="1200" dirty="0" err="1"/>
            <a:t>usefulness</a:t>
          </a:r>
          <a:r>
            <a:rPr lang="fr-FR" sz="1400" kern="1200" dirty="0"/>
            <a:t> of the </a:t>
          </a:r>
          <a:r>
            <a:rPr lang="fr-FR" sz="1400" kern="1200" dirty="0" err="1"/>
            <a:t>resulting</a:t>
          </a:r>
          <a:r>
            <a:rPr lang="fr-FR" sz="1400" kern="1200" dirty="0"/>
            <a:t> clusters. </a:t>
          </a:r>
          <a:r>
            <a:rPr lang="fr-FR" sz="1400" kern="1200" dirty="0" err="1"/>
            <a:t>Additionally</a:t>
          </a:r>
          <a:r>
            <a:rPr lang="fr-FR" sz="1400" kern="1200" dirty="0"/>
            <a:t>, </a:t>
          </a:r>
          <a:r>
            <a:rPr lang="fr-FR" sz="1400" kern="1200" dirty="0" err="1"/>
            <a:t>there</a:t>
          </a:r>
          <a:r>
            <a:rPr lang="fr-FR" sz="1400" kern="1200" dirty="0"/>
            <a:t> </a:t>
          </a:r>
          <a:r>
            <a:rPr lang="fr-FR" sz="1400" kern="1200" dirty="0" err="1"/>
            <a:t>is</a:t>
          </a:r>
          <a:r>
            <a:rPr lang="fr-FR" sz="1400" kern="1200" dirty="0"/>
            <a:t> a </a:t>
          </a:r>
          <a:r>
            <a:rPr lang="fr-FR" sz="1400" kern="1200" dirty="0" err="1"/>
            <a:t>need</a:t>
          </a:r>
          <a:r>
            <a:rPr lang="fr-FR" sz="1400" kern="1200" dirty="0"/>
            <a:t> for techniques </a:t>
          </a:r>
          <a:r>
            <a:rPr lang="fr-FR" sz="1400" kern="1200" dirty="0" err="1"/>
            <a:t>that</a:t>
          </a:r>
          <a:r>
            <a:rPr lang="fr-FR" sz="1400" kern="1200" dirty="0"/>
            <a:t> can </a:t>
          </a:r>
          <a:r>
            <a:rPr lang="fr-FR" sz="1400" kern="1200" dirty="0" err="1"/>
            <a:t>effectively</a:t>
          </a:r>
          <a:r>
            <a:rPr lang="fr-FR" sz="1400" kern="1200" dirty="0"/>
            <a:t> </a:t>
          </a:r>
          <a:r>
            <a:rPr lang="fr-FR" sz="1400" kern="1200" dirty="0" err="1"/>
            <a:t>visualize</a:t>
          </a:r>
          <a:r>
            <a:rPr lang="fr-FR" sz="1400" kern="1200" dirty="0"/>
            <a:t> and </a:t>
          </a:r>
          <a:r>
            <a:rPr lang="fr-FR" sz="1400" kern="1200" dirty="0" err="1"/>
            <a:t>interpret</a:t>
          </a:r>
          <a:r>
            <a:rPr lang="fr-FR" sz="1400" kern="1200" dirty="0"/>
            <a:t> the clusters to support </a:t>
          </a:r>
          <a:r>
            <a:rPr lang="fr-FR" sz="1400" kern="1200" dirty="0" err="1"/>
            <a:t>decision-making</a:t>
          </a:r>
          <a:r>
            <a:rPr lang="fr-FR" sz="1400" kern="1200" dirty="0"/>
            <a:t> </a:t>
          </a:r>
          <a:r>
            <a:rPr lang="fr-FR" sz="1400" kern="1200" dirty="0" err="1"/>
            <a:t>processes</a:t>
          </a:r>
          <a:r>
            <a:rPr lang="fr-FR" sz="1400" kern="1200" dirty="0"/>
            <a:t>.</a:t>
          </a:r>
          <a:endParaRPr lang="en-US" sz="1400" kern="1200" dirty="0"/>
        </a:p>
      </dsp:txBody>
      <dsp:txXfrm>
        <a:off x="1672086" y="3977"/>
        <a:ext cx="6329465" cy="1673117"/>
      </dsp:txXfrm>
    </dsp:sp>
    <dsp:sp modelId="{DD2D4486-6DD1-47E0-8BE9-E8F02A91F481}">
      <dsp:nvSpPr>
        <dsp:cNvPr id="0" name=""/>
        <dsp:cNvSpPr/>
      </dsp:nvSpPr>
      <dsp:spPr>
        <a:xfrm>
          <a:off x="0" y="2330948"/>
          <a:ext cx="8129589" cy="14470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67393-FC4F-4473-8EFB-8326BE9ABF9E}">
      <dsp:nvSpPr>
        <dsp:cNvPr id="0" name=""/>
        <dsp:cNvSpPr/>
      </dsp:nvSpPr>
      <dsp:spPr>
        <a:xfrm>
          <a:off x="437723" y="2513649"/>
          <a:ext cx="796639" cy="7958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8ED2EC-CF84-4BC9-A847-F1A654888C57}">
      <dsp:nvSpPr>
        <dsp:cNvPr id="0" name=""/>
        <dsp:cNvSpPr/>
      </dsp:nvSpPr>
      <dsp:spPr>
        <a:xfrm>
          <a:off x="1710126" y="1981297"/>
          <a:ext cx="6253384" cy="20866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72" tIns="177072" rIns="177072" bIns="177072" numCol="1" spcCol="1270" anchor="ctr" anchorCtr="0">
          <a:noAutofit/>
        </a:bodyPr>
        <a:lstStyle/>
        <a:p>
          <a:pPr marL="0" lvl="0" indent="0" algn="l" defTabSz="622300">
            <a:lnSpc>
              <a:spcPct val="100000"/>
            </a:lnSpc>
            <a:spcBef>
              <a:spcPct val="0"/>
            </a:spcBef>
            <a:spcAft>
              <a:spcPct val="35000"/>
            </a:spcAft>
            <a:buNone/>
          </a:pPr>
          <a:r>
            <a:rPr lang="fr-FR" sz="1400" kern="1200" dirty="0"/>
            <a:t>For </a:t>
          </a:r>
          <a:r>
            <a:rPr lang="fr-FR" sz="1400" kern="1200" dirty="0" err="1"/>
            <a:t>geographic</a:t>
          </a:r>
          <a:r>
            <a:rPr lang="fr-FR" sz="1400" kern="1200" dirty="0"/>
            <a:t> location </a:t>
          </a:r>
          <a:r>
            <a:rPr lang="fr-FR" sz="1400" kern="1200" dirty="0" err="1"/>
            <a:t>visualization</a:t>
          </a:r>
          <a:r>
            <a:rPr lang="fr-FR" sz="1400" kern="1200" dirty="0"/>
            <a:t> and </a:t>
          </a:r>
          <a:r>
            <a:rPr lang="fr-FR" sz="1400" kern="1200" dirty="0" err="1"/>
            <a:t>analysis</a:t>
          </a:r>
          <a:r>
            <a:rPr lang="fr-FR" sz="1400" kern="1200" dirty="0"/>
            <a:t>, a major challenge </a:t>
          </a:r>
          <a:r>
            <a:rPr lang="fr-FR" sz="1400" kern="1200" dirty="0" err="1"/>
            <a:t>is</a:t>
          </a:r>
          <a:r>
            <a:rPr lang="fr-FR" sz="1400" kern="1200" dirty="0"/>
            <a:t> </a:t>
          </a:r>
          <a:r>
            <a:rPr lang="fr-FR" sz="1400" kern="1200" dirty="0" err="1"/>
            <a:t>selecting</a:t>
          </a:r>
          <a:r>
            <a:rPr lang="fr-FR" sz="1400" kern="1200" dirty="0"/>
            <a:t> </a:t>
          </a:r>
          <a:r>
            <a:rPr lang="fr-FR" sz="1400" kern="1200" dirty="0" err="1"/>
            <a:t>appropriate</a:t>
          </a:r>
          <a:r>
            <a:rPr lang="fr-FR" sz="1400" kern="1200" dirty="0"/>
            <a:t> </a:t>
          </a:r>
          <a:r>
            <a:rPr lang="fr-FR" sz="1400" kern="1200" dirty="0" err="1"/>
            <a:t>visualization</a:t>
          </a:r>
          <a:r>
            <a:rPr lang="fr-FR" sz="1400" kern="1200" dirty="0"/>
            <a:t> techniques </a:t>
          </a:r>
          <a:r>
            <a:rPr lang="fr-FR" sz="1400" kern="1200" dirty="0" err="1"/>
            <a:t>that</a:t>
          </a:r>
          <a:r>
            <a:rPr lang="fr-FR" sz="1400" kern="1200" dirty="0"/>
            <a:t> can </a:t>
          </a:r>
          <a:r>
            <a:rPr lang="fr-FR" sz="1400" kern="1200" dirty="0" err="1"/>
            <a:t>accurately</a:t>
          </a:r>
          <a:r>
            <a:rPr lang="fr-FR" sz="1400" kern="1200" dirty="0"/>
            <a:t> </a:t>
          </a:r>
          <a:r>
            <a:rPr lang="fr-FR" sz="1400" kern="1200" dirty="0" err="1"/>
            <a:t>represent</a:t>
          </a:r>
          <a:r>
            <a:rPr lang="fr-FR" sz="1400" kern="1200" dirty="0"/>
            <a:t> the data and </a:t>
          </a:r>
          <a:r>
            <a:rPr lang="fr-FR" sz="1400" kern="1200" dirty="0" err="1"/>
            <a:t>communicate</a:t>
          </a:r>
          <a:r>
            <a:rPr lang="fr-FR" sz="1400" kern="1200" dirty="0"/>
            <a:t> </a:t>
          </a:r>
          <a:r>
            <a:rPr lang="fr-FR" sz="1400" kern="1200" dirty="0" err="1"/>
            <a:t>meaningful</a:t>
          </a:r>
          <a:r>
            <a:rPr lang="fr-FR" sz="1400" kern="1200" dirty="0"/>
            <a:t> insights to end-</a:t>
          </a:r>
          <a:r>
            <a:rPr lang="fr-FR" sz="1400" kern="1200" dirty="0" err="1"/>
            <a:t>users</a:t>
          </a:r>
          <a:r>
            <a:rPr lang="fr-FR" sz="1400" kern="1200" dirty="0"/>
            <a:t>. This </a:t>
          </a:r>
          <a:r>
            <a:rPr lang="fr-FR" sz="1400" kern="1200" dirty="0" err="1"/>
            <a:t>involves</a:t>
          </a:r>
          <a:r>
            <a:rPr lang="fr-FR" sz="1400" kern="1200" dirty="0"/>
            <a:t> </a:t>
          </a:r>
          <a:r>
            <a:rPr lang="fr-FR" sz="1400" kern="1200" dirty="0" err="1"/>
            <a:t>considering</a:t>
          </a:r>
          <a:r>
            <a:rPr lang="fr-FR" sz="1400" kern="1200" dirty="0"/>
            <a:t> </a:t>
          </a:r>
          <a:r>
            <a:rPr lang="fr-FR" sz="1400" kern="1200" dirty="0" err="1"/>
            <a:t>factors</a:t>
          </a:r>
          <a:r>
            <a:rPr lang="fr-FR" sz="1400" kern="1200" dirty="0"/>
            <a:t> </a:t>
          </a:r>
          <a:r>
            <a:rPr lang="fr-FR" sz="1400" kern="1200" dirty="0" err="1"/>
            <a:t>such</a:t>
          </a:r>
          <a:r>
            <a:rPr lang="fr-FR" sz="1400" kern="1200" dirty="0"/>
            <a:t> as the </a:t>
          </a:r>
          <a:r>
            <a:rPr lang="fr-FR" sz="1400" kern="1200" dirty="0" err="1"/>
            <a:t>scale</a:t>
          </a:r>
          <a:r>
            <a:rPr lang="fr-FR" sz="1400" kern="1200" dirty="0"/>
            <a:t> and scope of the data, the spatial </a:t>
          </a:r>
          <a:r>
            <a:rPr lang="fr-FR" sz="1400" kern="1200" dirty="0" err="1"/>
            <a:t>relationships</a:t>
          </a:r>
          <a:r>
            <a:rPr lang="fr-FR" sz="1400" kern="1200" dirty="0"/>
            <a:t> </a:t>
          </a:r>
          <a:r>
            <a:rPr lang="fr-FR" sz="1400" kern="1200" dirty="0" err="1"/>
            <a:t>between</a:t>
          </a:r>
          <a:r>
            <a:rPr lang="fr-FR" sz="1400" kern="1200" dirty="0"/>
            <a:t> data points, and the </a:t>
          </a:r>
          <a:r>
            <a:rPr lang="fr-FR" sz="1400" kern="1200" dirty="0" err="1"/>
            <a:t>audience's</a:t>
          </a:r>
          <a:r>
            <a:rPr lang="fr-FR" sz="1400" kern="1200" dirty="0"/>
            <a:t> background </a:t>
          </a:r>
          <a:r>
            <a:rPr lang="fr-FR" sz="1400" kern="1200" dirty="0" err="1"/>
            <a:t>knowledge</a:t>
          </a:r>
          <a:r>
            <a:rPr lang="fr-FR" sz="1400" kern="1200" dirty="0"/>
            <a:t> and expertise. </a:t>
          </a:r>
          <a:r>
            <a:rPr lang="fr-FR" sz="1400" kern="1200" dirty="0" err="1"/>
            <a:t>Additionally</a:t>
          </a:r>
          <a:r>
            <a:rPr lang="fr-FR" sz="1400" kern="1200" dirty="0"/>
            <a:t>, </a:t>
          </a:r>
          <a:r>
            <a:rPr lang="fr-FR" sz="1400" kern="1200" dirty="0" err="1"/>
            <a:t>there</a:t>
          </a:r>
          <a:r>
            <a:rPr lang="fr-FR" sz="1400" kern="1200" dirty="0"/>
            <a:t> </a:t>
          </a:r>
          <a:r>
            <a:rPr lang="fr-FR" sz="1400" kern="1200" dirty="0" err="1"/>
            <a:t>is</a:t>
          </a:r>
          <a:r>
            <a:rPr lang="fr-FR" sz="1400" kern="1200" dirty="0"/>
            <a:t> a </a:t>
          </a:r>
          <a:r>
            <a:rPr lang="fr-FR" sz="1400" kern="1200" dirty="0" err="1"/>
            <a:t>need</a:t>
          </a:r>
          <a:r>
            <a:rPr lang="fr-FR" sz="1400" kern="1200" dirty="0"/>
            <a:t> for </a:t>
          </a:r>
          <a:r>
            <a:rPr lang="fr-FR" sz="1400" kern="1200" dirty="0" err="1"/>
            <a:t>methods</a:t>
          </a:r>
          <a:r>
            <a:rPr lang="fr-FR" sz="1400" kern="1200" dirty="0"/>
            <a:t> </a:t>
          </a:r>
          <a:r>
            <a:rPr lang="fr-FR" sz="1400" kern="1200" dirty="0" err="1"/>
            <a:t>that</a:t>
          </a:r>
          <a:r>
            <a:rPr lang="fr-FR" sz="1400" kern="1200" dirty="0"/>
            <a:t> can </a:t>
          </a:r>
          <a:r>
            <a:rPr lang="fr-FR" sz="1400" kern="1200" dirty="0" err="1"/>
            <a:t>analyze</a:t>
          </a:r>
          <a:r>
            <a:rPr lang="fr-FR" sz="1400" kern="1200" dirty="0"/>
            <a:t> and </a:t>
          </a:r>
          <a:r>
            <a:rPr lang="fr-FR" sz="1400" kern="1200" dirty="0" err="1"/>
            <a:t>interpret</a:t>
          </a:r>
          <a:r>
            <a:rPr lang="fr-FR" sz="1400" kern="1200" dirty="0"/>
            <a:t> the </a:t>
          </a:r>
          <a:r>
            <a:rPr lang="fr-FR" sz="1400" kern="1200" dirty="0" err="1"/>
            <a:t>geographic</a:t>
          </a:r>
          <a:r>
            <a:rPr lang="fr-FR" sz="1400" kern="1200" dirty="0"/>
            <a:t> data to </a:t>
          </a:r>
          <a:r>
            <a:rPr lang="fr-FR" sz="1400" kern="1200" dirty="0" err="1"/>
            <a:t>identify</a:t>
          </a:r>
          <a:r>
            <a:rPr lang="fr-FR" sz="1400" kern="1200" dirty="0"/>
            <a:t> patterns and trends, as </a:t>
          </a:r>
          <a:r>
            <a:rPr lang="fr-FR" sz="1400" kern="1200" dirty="0" err="1"/>
            <a:t>well</a:t>
          </a:r>
          <a:r>
            <a:rPr lang="fr-FR" sz="1400" kern="1200" dirty="0"/>
            <a:t> as support </a:t>
          </a:r>
          <a:r>
            <a:rPr lang="fr-FR" sz="1400" kern="1200" dirty="0" err="1"/>
            <a:t>informed</a:t>
          </a:r>
          <a:r>
            <a:rPr lang="fr-FR" sz="1400" kern="1200" dirty="0"/>
            <a:t> </a:t>
          </a:r>
          <a:r>
            <a:rPr lang="fr-FR" sz="1400" kern="1200" dirty="0" err="1"/>
            <a:t>decision-making</a:t>
          </a:r>
          <a:endParaRPr lang="en-US" sz="1400" kern="1200" dirty="0"/>
        </a:p>
      </dsp:txBody>
      <dsp:txXfrm>
        <a:off x="1710126" y="1981297"/>
        <a:ext cx="6253384" cy="208666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21f31e9c9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21f31e9c9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220042759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220042759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220042759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220042759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220042759c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220042759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224d89f557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224d89f557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224d89f557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224d89f557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24d89f557_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24d89f557_8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2239bae1f1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2239bae1f1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767227-2294-B0D1-3365-9BB9BE418386}"/>
              </a:ext>
            </a:extLst>
          </p:cNvPr>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5A0F38CC-7F39-25B0-AC91-021DF2B084B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2447631-0151-14DA-B7E2-BE3118C0EC08}"/>
              </a:ext>
            </a:extLst>
          </p:cNvPr>
          <p:cNvSpPr>
            <a:spLocks noGrp="1"/>
          </p:cNvSpPr>
          <p:nvPr>
            <p:ph type="dt" sz="half" idx="10"/>
          </p:nvPr>
        </p:nvSpPr>
        <p:spPr/>
        <p:txBody>
          <a:bodyPr/>
          <a:lstStyle/>
          <a:p>
            <a:fld id="{9AB3A824-1A51-4B26-AD58-A6D8E14F6C04}" type="datetimeFigureOut">
              <a:rPr lang="en-US" smtClean="0"/>
              <a:t>3/25/23</a:t>
            </a:fld>
            <a:endParaRPr lang="en-US" dirty="0"/>
          </a:p>
        </p:txBody>
      </p:sp>
      <p:sp>
        <p:nvSpPr>
          <p:cNvPr id="5" name="Espace réservé du pied de page 4">
            <a:extLst>
              <a:ext uri="{FF2B5EF4-FFF2-40B4-BE49-F238E27FC236}">
                <a16:creationId xmlns:a16="http://schemas.microsoft.com/office/drawing/2014/main" id="{3BF9D3C6-16A1-DB58-EE46-7B643F8ADFA1}"/>
              </a:ext>
            </a:extLst>
          </p:cNvPr>
          <p:cNvSpPr>
            <a:spLocks noGrp="1"/>
          </p:cNvSpPr>
          <p:nvPr>
            <p:ph type="ftr" sz="quarter" idx="11"/>
          </p:nvPr>
        </p:nvSpPr>
        <p:spPr/>
        <p:txBody>
          <a:bodyPr/>
          <a:lstStyle/>
          <a:p>
            <a:r>
              <a:rPr lang="en-US"/>
              <a:t>
              </a:t>
            </a:r>
            <a:endParaRPr lang="en-US" dirty="0"/>
          </a:p>
        </p:txBody>
      </p:sp>
      <p:sp>
        <p:nvSpPr>
          <p:cNvPr id="6" name="Espace réservé du numéro de diapositive 5">
            <a:extLst>
              <a:ext uri="{FF2B5EF4-FFF2-40B4-BE49-F238E27FC236}">
                <a16:creationId xmlns:a16="http://schemas.microsoft.com/office/drawing/2014/main" id="{5E1436BF-1453-3C49-8BBA-6C1296FCEA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50068400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39AE54-44DC-29E8-D587-0FD4BD22043B}"/>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E11A172-041F-1554-F267-4EEA66036444}"/>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2708599-107A-7DF2-437F-DC93BC08DB7C}"/>
              </a:ext>
            </a:extLst>
          </p:cNvPr>
          <p:cNvSpPr>
            <a:spLocks noGrp="1"/>
          </p:cNvSpPr>
          <p:nvPr>
            <p:ph type="dt" sz="half" idx="10"/>
          </p:nvPr>
        </p:nvSpPr>
        <p:spPr/>
        <p:txBody>
          <a:bodyPr/>
          <a:lstStyle/>
          <a:p>
            <a:fld id="{D857E33E-8B18-4087-B112-809917729534}" type="datetimeFigureOut">
              <a:rPr lang="en-US" smtClean="0"/>
              <a:t>3/25/23</a:t>
            </a:fld>
            <a:endParaRPr lang="en-US" dirty="0"/>
          </a:p>
        </p:txBody>
      </p:sp>
      <p:sp>
        <p:nvSpPr>
          <p:cNvPr id="5" name="Espace réservé du pied de page 4">
            <a:extLst>
              <a:ext uri="{FF2B5EF4-FFF2-40B4-BE49-F238E27FC236}">
                <a16:creationId xmlns:a16="http://schemas.microsoft.com/office/drawing/2014/main" id="{296491A6-274F-F533-4124-D777136EA8DD}"/>
              </a:ext>
            </a:extLst>
          </p:cNvPr>
          <p:cNvSpPr>
            <a:spLocks noGrp="1"/>
          </p:cNvSpPr>
          <p:nvPr>
            <p:ph type="ftr" sz="quarter" idx="11"/>
          </p:nvPr>
        </p:nvSpPr>
        <p:spPr/>
        <p:txBody>
          <a:bodyPr/>
          <a:lstStyle/>
          <a:p>
            <a:r>
              <a:rPr lang="en-US"/>
              <a:t>
              </a:t>
            </a:r>
            <a:endParaRPr lang="en-US" dirty="0"/>
          </a:p>
        </p:txBody>
      </p:sp>
      <p:sp>
        <p:nvSpPr>
          <p:cNvPr id="6" name="Espace réservé du numéro de diapositive 5">
            <a:extLst>
              <a:ext uri="{FF2B5EF4-FFF2-40B4-BE49-F238E27FC236}">
                <a16:creationId xmlns:a16="http://schemas.microsoft.com/office/drawing/2014/main" id="{BB1D8B34-958D-2D49-C056-290B87C4FB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00379511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A7157C8-3C1F-7D1C-B115-891495D9D5D6}"/>
              </a:ext>
            </a:extLst>
          </p:cNvPr>
          <p:cNvSpPr>
            <a:spLocks noGrp="1"/>
          </p:cNvSpPr>
          <p:nvPr>
            <p:ph type="title" orient="vert"/>
          </p:nvPr>
        </p:nvSpPr>
        <p:spPr>
          <a:xfrm>
            <a:off x="6543675" y="273844"/>
            <a:ext cx="1971675" cy="4358879"/>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62F398D5-F6AF-DE90-B611-8C31C0B31D1C}"/>
              </a:ext>
            </a:extLst>
          </p:cNvPr>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DEF1BCE-0983-223E-16A3-B244FF0CE06C}"/>
              </a:ext>
            </a:extLst>
          </p:cNvPr>
          <p:cNvSpPr>
            <a:spLocks noGrp="1"/>
          </p:cNvSpPr>
          <p:nvPr>
            <p:ph type="dt" sz="half" idx="10"/>
          </p:nvPr>
        </p:nvSpPr>
        <p:spPr/>
        <p:txBody>
          <a:bodyPr/>
          <a:lstStyle/>
          <a:p>
            <a:fld id="{D3FFE419-2371-464F-8239-3959401C3561}" type="datetimeFigureOut">
              <a:rPr lang="en-US" smtClean="0"/>
              <a:t>3/25/23</a:t>
            </a:fld>
            <a:endParaRPr lang="en-US" dirty="0"/>
          </a:p>
        </p:txBody>
      </p:sp>
      <p:sp>
        <p:nvSpPr>
          <p:cNvPr id="5" name="Espace réservé du pied de page 4">
            <a:extLst>
              <a:ext uri="{FF2B5EF4-FFF2-40B4-BE49-F238E27FC236}">
                <a16:creationId xmlns:a16="http://schemas.microsoft.com/office/drawing/2014/main" id="{38A18514-68A1-C96A-1561-392E601CF262}"/>
              </a:ext>
            </a:extLst>
          </p:cNvPr>
          <p:cNvSpPr>
            <a:spLocks noGrp="1"/>
          </p:cNvSpPr>
          <p:nvPr>
            <p:ph type="ftr" sz="quarter" idx="11"/>
          </p:nvPr>
        </p:nvSpPr>
        <p:spPr/>
        <p:txBody>
          <a:bodyPr/>
          <a:lstStyle/>
          <a:p>
            <a:r>
              <a:rPr lang="en-US"/>
              <a:t>
              </a:t>
            </a:r>
            <a:endParaRPr lang="en-US" dirty="0"/>
          </a:p>
        </p:txBody>
      </p:sp>
      <p:sp>
        <p:nvSpPr>
          <p:cNvPr id="6" name="Espace réservé du numéro de diapositive 5">
            <a:extLst>
              <a:ext uri="{FF2B5EF4-FFF2-40B4-BE49-F238E27FC236}">
                <a16:creationId xmlns:a16="http://schemas.microsoft.com/office/drawing/2014/main" id="{1F0A4E3C-5F3B-2415-4BF0-DCBAC4A7351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5677550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extLst>
      <p:ext uri="{BB962C8B-B14F-4D97-AF65-F5344CB8AC3E}">
        <p14:creationId xmlns:p14="http://schemas.microsoft.com/office/powerpoint/2010/main" val="77780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F1E46-2FCD-C285-7B03-C37BAB3A0C1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44A1BD9-AAD4-DD76-2699-9180D5779F3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52D2FFB-A93D-EEBC-5669-37CC8AFC3CE9}"/>
              </a:ext>
            </a:extLst>
          </p:cNvPr>
          <p:cNvSpPr>
            <a:spLocks noGrp="1"/>
          </p:cNvSpPr>
          <p:nvPr>
            <p:ph type="dt" sz="half" idx="10"/>
          </p:nvPr>
        </p:nvSpPr>
        <p:spPr/>
        <p:txBody>
          <a:bodyPr/>
          <a:lstStyle/>
          <a:p>
            <a:fld id="{97D162C4-EDD9-4389-A98B-B87ECEA2A816}" type="datetimeFigureOut">
              <a:rPr lang="en-US" smtClean="0"/>
              <a:t>3/25/23</a:t>
            </a:fld>
            <a:endParaRPr lang="en-US" dirty="0"/>
          </a:p>
        </p:txBody>
      </p:sp>
      <p:sp>
        <p:nvSpPr>
          <p:cNvPr id="5" name="Espace réservé du pied de page 4">
            <a:extLst>
              <a:ext uri="{FF2B5EF4-FFF2-40B4-BE49-F238E27FC236}">
                <a16:creationId xmlns:a16="http://schemas.microsoft.com/office/drawing/2014/main" id="{1A0D3314-7B62-BE8D-A86E-472E5643B988}"/>
              </a:ext>
            </a:extLst>
          </p:cNvPr>
          <p:cNvSpPr>
            <a:spLocks noGrp="1"/>
          </p:cNvSpPr>
          <p:nvPr>
            <p:ph type="ftr" sz="quarter" idx="11"/>
          </p:nvPr>
        </p:nvSpPr>
        <p:spPr/>
        <p:txBody>
          <a:bodyPr/>
          <a:lstStyle/>
          <a:p>
            <a:r>
              <a:rPr lang="en-US"/>
              <a:t>
              </a:t>
            </a:r>
            <a:endParaRPr lang="en-US" dirty="0"/>
          </a:p>
        </p:txBody>
      </p:sp>
      <p:sp>
        <p:nvSpPr>
          <p:cNvPr id="6" name="Espace réservé du numéro de diapositive 5">
            <a:extLst>
              <a:ext uri="{FF2B5EF4-FFF2-40B4-BE49-F238E27FC236}">
                <a16:creationId xmlns:a16="http://schemas.microsoft.com/office/drawing/2014/main" id="{FBC1DEF3-EF66-EB1C-C03D-8EDD706F5D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595380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31B7DF-3959-FC01-F4E0-09910FC59C95}"/>
              </a:ext>
            </a:extLst>
          </p:cNvPr>
          <p:cNvSpPr>
            <a:spLocks noGrp="1"/>
          </p:cNvSpPr>
          <p:nvPr>
            <p:ph type="title"/>
          </p:nvPr>
        </p:nvSpPr>
        <p:spPr>
          <a:xfrm>
            <a:off x="623888" y="1282304"/>
            <a:ext cx="7886700" cy="2139553"/>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D71E4DCF-0A80-6CFC-8E30-BE11600B8C2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79BAB9C-8E50-E807-936F-6E0C34C3FA84}"/>
              </a:ext>
            </a:extLst>
          </p:cNvPr>
          <p:cNvSpPr>
            <a:spLocks noGrp="1"/>
          </p:cNvSpPr>
          <p:nvPr>
            <p:ph type="dt" sz="half" idx="10"/>
          </p:nvPr>
        </p:nvSpPr>
        <p:spPr/>
        <p:txBody>
          <a:bodyPr/>
          <a:lstStyle/>
          <a:p>
            <a:fld id="{3E5059C3-6A89-4494-99FF-5A4D6FFD50EB}" type="datetimeFigureOut">
              <a:rPr lang="en-US" smtClean="0"/>
              <a:t>3/25/23</a:t>
            </a:fld>
            <a:endParaRPr lang="en-US" dirty="0"/>
          </a:p>
        </p:txBody>
      </p:sp>
      <p:sp>
        <p:nvSpPr>
          <p:cNvPr id="5" name="Espace réservé du pied de page 4">
            <a:extLst>
              <a:ext uri="{FF2B5EF4-FFF2-40B4-BE49-F238E27FC236}">
                <a16:creationId xmlns:a16="http://schemas.microsoft.com/office/drawing/2014/main" id="{C4660D4D-3184-4A23-E507-4322D8B25F05}"/>
              </a:ext>
            </a:extLst>
          </p:cNvPr>
          <p:cNvSpPr>
            <a:spLocks noGrp="1"/>
          </p:cNvSpPr>
          <p:nvPr>
            <p:ph type="ftr" sz="quarter" idx="11"/>
          </p:nvPr>
        </p:nvSpPr>
        <p:spPr/>
        <p:txBody>
          <a:bodyPr/>
          <a:lstStyle/>
          <a:p>
            <a:r>
              <a:rPr lang="en-US"/>
              <a:t>
              </a:t>
            </a:r>
            <a:endParaRPr lang="en-US" dirty="0"/>
          </a:p>
        </p:txBody>
      </p:sp>
      <p:sp>
        <p:nvSpPr>
          <p:cNvPr id="6" name="Espace réservé du numéro de diapositive 5">
            <a:extLst>
              <a:ext uri="{FF2B5EF4-FFF2-40B4-BE49-F238E27FC236}">
                <a16:creationId xmlns:a16="http://schemas.microsoft.com/office/drawing/2014/main" id="{3148B612-1563-5B9F-EB1F-77A3C9A3BF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8732616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31D47-C7BB-57EF-8F0A-499631A74B2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7E8B651-0E62-103E-325F-97CEEE0AF574}"/>
              </a:ext>
            </a:extLst>
          </p:cNvPr>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5979A93-E145-CC4B-6A21-05CE424C9CA9}"/>
              </a:ext>
            </a:extLst>
          </p:cNvPr>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EF628B6-1AF8-8742-4FA0-C90BF53CDE76}"/>
              </a:ext>
            </a:extLst>
          </p:cNvPr>
          <p:cNvSpPr>
            <a:spLocks noGrp="1"/>
          </p:cNvSpPr>
          <p:nvPr>
            <p:ph type="dt" sz="half" idx="10"/>
          </p:nvPr>
        </p:nvSpPr>
        <p:spPr/>
        <p:txBody>
          <a:bodyPr/>
          <a:lstStyle/>
          <a:p>
            <a:fld id="{CA954B2F-12DE-47F5-8894-472B206D2E1E}" type="datetimeFigureOut">
              <a:rPr lang="en-US" smtClean="0"/>
              <a:t>3/25/23</a:t>
            </a:fld>
            <a:endParaRPr lang="en-US" dirty="0"/>
          </a:p>
        </p:txBody>
      </p:sp>
      <p:sp>
        <p:nvSpPr>
          <p:cNvPr id="6" name="Espace réservé du pied de page 5">
            <a:extLst>
              <a:ext uri="{FF2B5EF4-FFF2-40B4-BE49-F238E27FC236}">
                <a16:creationId xmlns:a16="http://schemas.microsoft.com/office/drawing/2014/main" id="{A6C2E11E-D059-EFBC-775F-D97AF5F851EF}"/>
              </a:ext>
            </a:extLst>
          </p:cNvPr>
          <p:cNvSpPr>
            <a:spLocks noGrp="1"/>
          </p:cNvSpPr>
          <p:nvPr>
            <p:ph type="ftr" sz="quarter" idx="11"/>
          </p:nvPr>
        </p:nvSpPr>
        <p:spPr/>
        <p:txBody>
          <a:bodyPr/>
          <a:lstStyle/>
          <a:p>
            <a:r>
              <a:rPr lang="en-US"/>
              <a:t>
              </a:t>
            </a:r>
            <a:endParaRPr lang="en-US" dirty="0"/>
          </a:p>
        </p:txBody>
      </p:sp>
      <p:sp>
        <p:nvSpPr>
          <p:cNvPr id="7" name="Espace réservé du numéro de diapositive 6">
            <a:extLst>
              <a:ext uri="{FF2B5EF4-FFF2-40B4-BE49-F238E27FC236}">
                <a16:creationId xmlns:a16="http://schemas.microsoft.com/office/drawing/2014/main" id="{B9B1A223-0E0D-1C3E-3413-380FED9F9F4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289011679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16FACD-455F-38AF-8EE9-E2CDDE769764}"/>
              </a:ext>
            </a:extLst>
          </p:cNvPr>
          <p:cNvSpPr>
            <a:spLocks noGrp="1"/>
          </p:cNvSpPr>
          <p:nvPr>
            <p:ph type="title"/>
          </p:nvPr>
        </p:nvSpPr>
        <p:spPr>
          <a:xfrm>
            <a:off x="629841" y="273844"/>
            <a:ext cx="7886700" cy="994172"/>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FF157BE-3FC2-B0AC-4B26-43DD73245205}"/>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EA12145-0951-7EFB-7398-09E447528463}"/>
              </a:ext>
            </a:extLst>
          </p:cNvPr>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E12846F-3191-47CF-F276-3043DCDF082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51986487-B075-EA8F-0F76-551369D162AC}"/>
              </a:ext>
            </a:extLst>
          </p:cNvPr>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93A063-07AA-8445-71FC-DFB19E47B44A}"/>
              </a:ext>
            </a:extLst>
          </p:cNvPr>
          <p:cNvSpPr>
            <a:spLocks noGrp="1"/>
          </p:cNvSpPr>
          <p:nvPr>
            <p:ph type="dt" sz="half" idx="10"/>
          </p:nvPr>
        </p:nvSpPr>
        <p:spPr/>
        <p:txBody>
          <a:bodyPr/>
          <a:lstStyle/>
          <a:p>
            <a:fld id="{3F30E46F-7819-4ACF-B48B-48222C2ACC88}" type="datetimeFigureOut">
              <a:rPr lang="en-US" smtClean="0"/>
              <a:t>3/25/23</a:t>
            </a:fld>
            <a:endParaRPr lang="en-US" dirty="0"/>
          </a:p>
        </p:txBody>
      </p:sp>
      <p:sp>
        <p:nvSpPr>
          <p:cNvPr id="8" name="Espace réservé du pied de page 7">
            <a:extLst>
              <a:ext uri="{FF2B5EF4-FFF2-40B4-BE49-F238E27FC236}">
                <a16:creationId xmlns:a16="http://schemas.microsoft.com/office/drawing/2014/main" id="{28FCC5AC-039F-2A0E-3481-596FEF961EB1}"/>
              </a:ext>
            </a:extLst>
          </p:cNvPr>
          <p:cNvSpPr>
            <a:spLocks noGrp="1"/>
          </p:cNvSpPr>
          <p:nvPr>
            <p:ph type="ftr" sz="quarter" idx="11"/>
          </p:nvPr>
        </p:nvSpPr>
        <p:spPr/>
        <p:txBody>
          <a:bodyPr/>
          <a:lstStyle/>
          <a:p>
            <a:r>
              <a:rPr lang="en-US"/>
              <a:t>
              </a:t>
            </a:r>
            <a:endParaRPr lang="en-US" dirty="0"/>
          </a:p>
        </p:txBody>
      </p:sp>
      <p:sp>
        <p:nvSpPr>
          <p:cNvPr id="9" name="Espace réservé du numéro de diapositive 8">
            <a:extLst>
              <a:ext uri="{FF2B5EF4-FFF2-40B4-BE49-F238E27FC236}">
                <a16:creationId xmlns:a16="http://schemas.microsoft.com/office/drawing/2014/main" id="{154E4033-AA32-C116-E951-D722149949F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65311221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9AE6B-E3A7-1828-BE29-59F4185F373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32D96E2-C6F1-3D20-129F-9C2BE71BEA69}"/>
              </a:ext>
            </a:extLst>
          </p:cNvPr>
          <p:cNvSpPr>
            <a:spLocks noGrp="1"/>
          </p:cNvSpPr>
          <p:nvPr>
            <p:ph type="dt" sz="half" idx="10"/>
          </p:nvPr>
        </p:nvSpPr>
        <p:spPr/>
        <p:txBody>
          <a:bodyPr/>
          <a:lstStyle/>
          <a:p>
            <a:fld id="{1FAF3416-4057-4DAA-829D-4CA07428D088}" type="datetimeFigureOut">
              <a:rPr lang="en-US" smtClean="0"/>
              <a:t>3/25/23</a:t>
            </a:fld>
            <a:endParaRPr lang="en-US" dirty="0"/>
          </a:p>
        </p:txBody>
      </p:sp>
      <p:sp>
        <p:nvSpPr>
          <p:cNvPr id="4" name="Espace réservé du pied de page 3">
            <a:extLst>
              <a:ext uri="{FF2B5EF4-FFF2-40B4-BE49-F238E27FC236}">
                <a16:creationId xmlns:a16="http://schemas.microsoft.com/office/drawing/2014/main" id="{CEE1A07D-A5A5-C3CD-FA92-1855BD922308}"/>
              </a:ext>
            </a:extLst>
          </p:cNvPr>
          <p:cNvSpPr>
            <a:spLocks noGrp="1"/>
          </p:cNvSpPr>
          <p:nvPr>
            <p:ph type="ftr" sz="quarter" idx="11"/>
          </p:nvPr>
        </p:nvSpPr>
        <p:spPr/>
        <p:txBody>
          <a:bodyPr/>
          <a:lstStyle/>
          <a:p>
            <a:r>
              <a:rPr lang="en-US"/>
              <a:t>
              </a:t>
            </a:r>
            <a:endParaRPr lang="en-US" dirty="0"/>
          </a:p>
        </p:txBody>
      </p:sp>
      <p:sp>
        <p:nvSpPr>
          <p:cNvPr id="5" name="Espace réservé du numéro de diapositive 4">
            <a:extLst>
              <a:ext uri="{FF2B5EF4-FFF2-40B4-BE49-F238E27FC236}">
                <a16:creationId xmlns:a16="http://schemas.microsoft.com/office/drawing/2014/main" id="{DB659782-743D-2C70-0DCC-96F4E5573D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51423882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176EB02-A7AE-F1B1-ED04-50D8AADD74E2}"/>
              </a:ext>
            </a:extLst>
          </p:cNvPr>
          <p:cNvSpPr>
            <a:spLocks noGrp="1"/>
          </p:cNvSpPr>
          <p:nvPr>
            <p:ph type="dt" sz="half" idx="10"/>
          </p:nvPr>
        </p:nvSpPr>
        <p:spPr/>
        <p:txBody>
          <a:bodyPr/>
          <a:lstStyle/>
          <a:p>
            <a:fld id="{921D9284-D300-4297-87F7-E791DCC15DB1}" type="datetimeFigureOut">
              <a:rPr lang="en-US" smtClean="0"/>
              <a:t>3/25/23</a:t>
            </a:fld>
            <a:endParaRPr lang="en-US" dirty="0"/>
          </a:p>
        </p:txBody>
      </p:sp>
      <p:sp>
        <p:nvSpPr>
          <p:cNvPr id="3" name="Espace réservé du pied de page 2">
            <a:extLst>
              <a:ext uri="{FF2B5EF4-FFF2-40B4-BE49-F238E27FC236}">
                <a16:creationId xmlns:a16="http://schemas.microsoft.com/office/drawing/2014/main" id="{FA21ACDB-74D7-9346-7954-F0F0CCB5E523}"/>
              </a:ext>
            </a:extLst>
          </p:cNvPr>
          <p:cNvSpPr>
            <a:spLocks noGrp="1"/>
          </p:cNvSpPr>
          <p:nvPr>
            <p:ph type="ftr" sz="quarter" idx="11"/>
          </p:nvPr>
        </p:nvSpPr>
        <p:spPr/>
        <p:txBody>
          <a:bodyPr/>
          <a:lstStyle/>
          <a:p>
            <a:r>
              <a:rPr lang="en-US"/>
              <a:t>
              </a:t>
            </a:r>
            <a:endParaRPr lang="en-US" dirty="0"/>
          </a:p>
        </p:txBody>
      </p:sp>
      <p:sp>
        <p:nvSpPr>
          <p:cNvPr id="4" name="Espace réservé du numéro de diapositive 3">
            <a:extLst>
              <a:ext uri="{FF2B5EF4-FFF2-40B4-BE49-F238E27FC236}">
                <a16:creationId xmlns:a16="http://schemas.microsoft.com/office/drawing/2014/main" id="{4A235D35-FA66-AEAB-B71B-8BD4CF97D26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86544075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65CBA0-DC09-E8E4-25BF-A26604E9F827}"/>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32526656-7531-DD60-56A3-5330A4587045}"/>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70335D3E-EE37-77F4-900C-4812F6FBE6B8}"/>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0A9C2F1-B45A-CEBA-F536-0AE9078F81EC}"/>
              </a:ext>
            </a:extLst>
          </p:cNvPr>
          <p:cNvSpPr>
            <a:spLocks noGrp="1"/>
          </p:cNvSpPr>
          <p:nvPr>
            <p:ph type="dt" sz="half" idx="10"/>
          </p:nvPr>
        </p:nvSpPr>
        <p:spPr/>
        <p:txBody>
          <a:bodyPr/>
          <a:lstStyle/>
          <a:p>
            <a:fld id="{37D525BB-DA17-4BA0-B3C8-3AC3ABC827E6}" type="datetimeFigureOut">
              <a:rPr lang="en-US" smtClean="0"/>
              <a:t>3/25/23</a:t>
            </a:fld>
            <a:endParaRPr lang="en-US" dirty="0"/>
          </a:p>
        </p:txBody>
      </p:sp>
      <p:sp>
        <p:nvSpPr>
          <p:cNvPr id="6" name="Espace réservé du pied de page 5">
            <a:extLst>
              <a:ext uri="{FF2B5EF4-FFF2-40B4-BE49-F238E27FC236}">
                <a16:creationId xmlns:a16="http://schemas.microsoft.com/office/drawing/2014/main" id="{AD96ABAB-2D50-9C7E-F88F-8E5D42302138}"/>
              </a:ext>
            </a:extLst>
          </p:cNvPr>
          <p:cNvSpPr>
            <a:spLocks noGrp="1"/>
          </p:cNvSpPr>
          <p:nvPr>
            <p:ph type="ftr" sz="quarter" idx="11"/>
          </p:nvPr>
        </p:nvSpPr>
        <p:spPr/>
        <p:txBody>
          <a:bodyPr/>
          <a:lstStyle/>
          <a:p>
            <a:r>
              <a:rPr lang="en-US"/>
              <a:t>
              </a:t>
            </a:r>
            <a:endParaRPr lang="en-US" dirty="0"/>
          </a:p>
        </p:txBody>
      </p:sp>
      <p:sp>
        <p:nvSpPr>
          <p:cNvPr id="7" name="Espace réservé du numéro de diapositive 6">
            <a:extLst>
              <a:ext uri="{FF2B5EF4-FFF2-40B4-BE49-F238E27FC236}">
                <a16:creationId xmlns:a16="http://schemas.microsoft.com/office/drawing/2014/main" id="{AFEC7741-1962-17EC-3F74-F98D08A55AB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36467517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367545-1A98-62A0-4FD4-3FACC07FD576}"/>
              </a:ext>
            </a:extLst>
          </p:cNvPr>
          <p:cNvSpPr>
            <a:spLocks noGrp="1"/>
          </p:cNvSpPr>
          <p:nvPr>
            <p:ph type="title"/>
          </p:nvPr>
        </p:nvSpPr>
        <p:spPr>
          <a:xfrm>
            <a:off x="629841" y="342900"/>
            <a:ext cx="2949178" cy="120015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04A1B5E2-9884-021A-F617-894E835BD11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64952176-1512-34C0-5E1C-A8E33614E66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029F2AD-F5DA-8BC6-5E47-D8D469D901FD}"/>
              </a:ext>
            </a:extLst>
          </p:cNvPr>
          <p:cNvSpPr>
            <a:spLocks noGrp="1"/>
          </p:cNvSpPr>
          <p:nvPr>
            <p:ph type="dt" sz="half" idx="10"/>
          </p:nvPr>
        </p:nvSpPr>
        <p:spPr/>
        <p:txBody>
          <a:bodyPr/>
          <a:lstStyle/>
          <a:p>
            <a:fld id="{B16C4C9A-3960-41CF-A4E9-2A8FB932454B}" type="datetimeFigureOut">
              <a:rPr lang="en-US" smtClean="0"/>
              <a:t>3/25/23</a:t>
            </a:fld>
            <a:endParaRPr lang="en-US" dirty="0"/>
          </a:p>
        </p:txBody>
      </p:sp>
      <p:sp>
        <p:nvSpPr>
          <p:cNvPr id="6" name="Espace réservé du pied de page 5">
            <a:extLst>
              <a:ext uri="{FF2B5EF4-FFF2-40B4-BE49-F238E27FC236}">
                <a16:creationId xmlns:a16="http://schemas.microsoft.com/office/drawing/2014/main" id="{1280D498-8E61-CD5B-FAB9-F47F60B8D765}"/>
              </a:ext>
            </a:extLst>
          </p:cNvPr>
          <p:cNvSpPr>
            <a:spLocks noGrp="1"/>
          </p:cNvSpPr>
          <p:nvPr>
            <p:ph type="ftr" sz="quarter" idx="11"/>
          </p:nvPr>
        </p:nvSpPr>
        <p:spPr/>
        <p:txBody>
          <a:bodyPr/>
          <a:lstStyle/>
          <a:p>
            <a:r>
              <a:rPr lang="en-US"/>
              <a:t>
              </a:t>
            </a:r>
            <a:endParaRPr lang="en-US" dirty="0"/>
          </a:p>
        </p:txBody>
      </p:sp>
      <p:sp>
        <p:nvSpPr>
          <p:cNvPr id="7" name="Espace réservé du numéro de diapositive 6">
            <a:extLst>
              <a:ext uri="{FF2B5EF4-FFF2-40B4-BE49-F238E27FC236}">
                <a16:creationId xmlns:a16="http://schemas.microsoft.com/office/drawing/2014/main" id="{E9523CB7-3CA1-EB1F-9625-702F7A2104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13122911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FD713F4-98F6-3C60-4897-29D526652D7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FFEF7F9-BC7F-4933-7AA8-2C601409121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B96040-02CD-797F-E495-8FD5006D278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CBC1C18-307B-4F68-A007-B5B542270E8D}" type="datetimeFigureOut">
              <a:rPr lang="en-US" smtClean="0"/>
              <a:t>3/25/23</a:t>
            </a:fld>
            <a:endParaRPr lang="en-US" dirty="0"/>
          </a:p>
        </p:txBody>
      </p:sp>
      <p:sp>
        <p:nvSpPr>
          <p:cNvPr id="5" name="Espace réservé du pied de page 4">
            <a:extLst>
              <a:ext uri="{FF2B5EF4-FFF2-40B4-BE49-F238E27FC236}">
                <a16:creationId xmlns:a16="http://schemas.microsoft.com/office/drawing/2014/main" id="{EF0CF143-FD03-7A8A-C011-A4B098838C1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a:t>
            </a:r>
            <a:endParaRPr lang="en-US" dirty="0"/>
          </a:p>
        </p:txBody>
      </p:sp>
      <p:sp>
        <p:nvSpPr>
          <p:cNvPr id="6" name="Espace réservé du numéro de diapositive 5">
            <a:extLst>
              <a:ext uri="{FF2B5EF4-FFF2-40B4-BE49-F238E27FC236}">
                <a16:creationId xmlns:a16="http://schemas.microsoft.com/office/drawing/2014/main" id="{D2E2F791-6062-8421-91D0-6A639C95AFC7}"/>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fr-FR" smtClean="0"/>
              <a:t>‹N°›</a:t>
            </a:fld>
            <a:endParaRPr lang="fr-FR"/>
          </a:p>
        </p:txBody>
      </p:sp>
    </p:spTree>
    <p:extLst>
      <p:ext uri="{BB962C8B-B14F-4D97-AF65-F5344CB8AC3E}">
        <p14:creationId xmlns:p14="http://schemas.microsoft.com/office/powerpoint/2010/main" val="6271309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76" name="Rectangle 7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70" name="Rectangle 6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Freeform: Shape 7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51435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4" name="Freeform: Shape 7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51435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Google Shape;54;p13"/>
          <p:cNvSpPr txBox="1">
            <a:spLocks noGrp="1"/>
          </p:cNvSpPr>
          <p:nvPr>
            <p:ph type="ctrTitle"/>
          </p:nvPr>
        </p:nvSpPr>
        <p:spPr>
          <a:xfrm>
            <a:off x="374021" y="-732288"/>
            <a:ext cx="3017520" cy="2403100"/>
          </a:xfrm>
          <a:prstGeom prst="rect">
            <a:avLst/>
          </a:prstGeom>
        </p:spPr>
        <p:txBody>
          <a:bodyPr spcFirstLastPara="1" vert="horz" lIns="91440" tIns="45720" rIns="91440" bIns="45720" rtlCol="0" anchor="b" anchorCtr="0">
            <a:normAutofit/>
          </a:bodyPr>
          <a:lstStyle/>
          <a:p>
            <a:pPr marL="0" lvl="0" indent="0" algn="l" defTabSz="914400">
              <a:spcAft>
                <a:spcPts val="300"/>
              </a:spcAft>
            </a:pPr>
            <a:r>
              <a:rPr lang="en-US" sz="3600" b="1" kern="1200" dirty="0">
                <a:solidFill>
                  <a:schemeClr val="tx1"/>
                </a:solidFill>
                <a:latin typeface="+mj-lt"/>
                <a:ea typeface="+mj-ea"/>
                <a:cs typeface="+mj-cs"/>
              </a:rPr>
              <a:t>Big Data Analysis</a:t>
            </a:r>
          </a:p>
        </p:txBody>
      </p:sp>
      <p:sp>
        <p:nvSpPr>
          <p:cNvPr id="55" name="Google Shape;55;p13"/>
          <p:cNvSpPr txBox="1">
            <a:spLocks noGrp="1"/>
          </p:cNvSpPr>
          <p:nvPr>
            <p:ph type="subTitle" idx="1"/>
          </p:nvPr>
        </p:nvSpPr>
        <p:spPr>
          <a:xfrm>
            <a:off x="-1" y="2042527"/>
            <a:ext cx="3378291" cy="893543"/>
          </a:xfrm>
          <a:prstGeom prst="rect">
            <a:avLst/>
          </a:prstGeom>
        </p:spPr>
        <p:txBody>
          <a:bodyPr spcFirstLastPara="1" vert="horz" lIns="91440" tIns="45720" rIns="91440" bIns="45720" rtlCol="0" anchorCtr="0">
            <a:normAutofit/>
          </a:bodyPr>
          <a:lstStyle/>
          <a:p>
            <a:pPr lvl="0" algn="l" defTabSz="914400">
              <a:spcBef>
                <a:spcPts val="1000"/>
              </a:spcBef>
              <a:spcAft>
                <a:spcPts val="0"/>
              </a:spcAft>
              <a:buClr>
                <a:schemeClr val="dk1"/>
              </a:buClr>
              <a:buSzPts val="1100"/>
            </a:pPr>
            <a:r>
              <a:rPr lang="en-US" sz="2000" kern="1200" dirty="0">
                <a:solidFill>
                  <a:schemeClr val="tx1"/>
                </a:solidFill>
                <a:latin typeface="+mn-lt"/>
                <a:ea typeface="+mn-ea"/>
                <a:cs typeface="+mn-cs"/>
              </a:rPr>
              <a:t>TITLE: Data science </a:t>
            </a:r>
            <a:r>
              <a:rPr lang="en-US" sz="2000" kern="1200" dirty="0" err="1">
                <a:solidFill>
                  <a:schemeClr val="tx1"/>
                </a:solidFill>
                <a:latin typeface="+mn-lt"/>
                <a:ea typeface="+mn-ea"/>
                <a:cs typeface="+mn-cs"/>
              </a:rPr>
              <a:t>bookcamp</a:t>
            </a:r>
            <a:r>
              <a:rPr lang="en-US" sz="2000" kern="1200" dirty="0">
                <a:solidFill>
                  <a:schemeClr val="tx1"/>
                </a:solidFill>
                <a:latin typeface="+mn-lt"/>
                <a:ea typeface="+mn-ea"/>
                <a:cs typeface="+mn-cs"/>
              </a:rPr>
              <a:t> case study 3</a:t>
            </a:r>
          </a:p>
        </p:txBody>
      </p:sp>
      <p:sp>
        <p:nvSpPr>
          <p:cNvPr id="78" name="Rectangle 7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que 4" descr="Blockchain avec un remplissage uni">
            <a:extLst>
              <a:ext uri="{FF2B5EF4-FFF2-40B4-BE49-F238E27FC236}">
                <a16:creationId xmlns:a16="http://schemas.microsoft.com/office/drawing/2014/main" id="{A3CCEBB7-FE20-45E1-38E4-0AE8669A55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8313" y="469263"/>
            <a:ext cx="4091535" cy="4091535"/>
          </a:xfrm>
          <a:prstGeom prst="rect">
            <a:avLst/>
          </a:prstGeom>
        </p:spPr>
      </p:pic>
      <p:sp>
        <p:nvSpPr>
          <p:cNvPr id="56" name="Google Shape;56;p13"/>
          <p:cNvSpPr txBox="1"/>
          <p:nvPr/>
        </p:nvSpPr>
        <p:spPr>
          <a:xfrm>
            <a:off x="-699028" y="3613666"/>
            <a:ext cx="3795000" cy="137111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600"/>
              </a:spcAft>
              <a:buNone/>
            </a:pPr>
            <a:r>
              <a:rPr lang="fr-FR" dirty="0">
                <a:solidFill>
                  <a:schemeClr val="dk1"/>
                </a:solidFill>
              </a:rPr>
              <a:t>Meriem Nour </a:t>
            </a:r>
            <a:r>
              <a:rPr lang="fr-FR" dirty="0" err="1">
                <a:solidFill>
                  <a:schemeClr val="dk1"/>
                </a:solidFill>
              </a:rPr>
              <a:t>Ziari</a:t>
            </a:r>
            <a:r>
              <a:rPr lang="fr-FR" dirty="0">
                <a:solidFill>
                  <a:schemeClr val="dk1"/>
                </a:solidFill>
              </a:rPr>
              <a:t> </a:t>
            </a:r>
          </a:p>
          <a:p>
            <a:pPr marL="0" lvl="0" indent="0" algn="ctr" rtl="0">
              <a:lnSpc>
                <a:spcPct val="115000"/>
              </a:lnSpc>
              <a:spcBef>
                <a:spcPts val="0"/>
              </a:spcBef>
              <a:spcAft>
                <a:spcPts val="600"/>
              </a:spcAft>
              <a:buNone/>
            </a:pPr>
            <a:r>
              <a:rPr lang="fr-FR" dirty="0">
                <a:solidFill>
                  <a:schemeClr val="dk1"/>
                </a:solidFill>
              </a:rPr>
              <a:t>Rayane </a:t>
            </a:r>
            <a:r>
              <a:rPr lang="fr-FR" dirty="0" err="1">
                <a:solidFill>
                  <a:schemeClr val="dk1"/>
                </a:solidFill>
              </a:rPr>
              <a:t>Souaker</a:t>
            </a:r>
            <a:endParaRPr lang="fr-FR" dirty="0">
              <a:solidFill>
                <a:schemeClr val="dk1"/>
              </a:solidFill>
            </a:endParaRPr>
          </a:p>
          <a:p>
            <a:pPr marL="0" lvl="0" indent="0" algn="ctr" rtl="0">
              <a:lnSpc>
                <a:spcPct val="115000"/>
              </a:lnSpc>
              <a:spcBef>
                <a:spcPts val="0"/>
              </a:spcBef>
              <a:spcAft>
                <a:spcPts val="600"/>
              </a:spcAft>
              <a:buNone/>
            </a:pPr>
            <a:r>
              <a:rPr lang="fr-FR" dirty="0" err="1">
                <a:solidFill>
                  <a:schemeClr val="dk1"/>
                </a:solidFill>
              </a:rPr>
              <a:t>Maedinne</a:t>
            </a:r>
            <a:r>
              <a:rPr lang="fr-FR" dirty="0">
                <a:solidFill>
                  <a:schemeClr val="dk1"/>
                </a:solidFill>
              </a:rPr>
              <a:t> </a:t>
            </a:r>
            <a:r>
              <a:rPr lang="fr-FR" dirty="0" err="1">
                <a:solidFill>
                  <a:schemeClr val="dk1"/>
                </a:solidFill>
              </a:rPr>
              <a:t>Soualhi</a:t>
            </a:r>
            <a:endParaRPr lang="fr-FR" dirty="0">
              <a:solidFill>
                <a:schemeClr val="dk1"/>
              </a:solidFill>
            </a:endParaRPr>
          </a:p>
        </p:txBody>
      </p:sp>
      <p:sp>
        <p:nvSpPr>
          <p:cNvPr id="9" name="ZoneTexte 8">
            <a:extLst>
              <a:ext uri="{FF2B5EF4-FFF2-40B4-BE49-F238E27FC236}">
                <a16:creationId xmlns:a16="http://schemas.microsoft.com/office/drawing/2014/main" id="{9167E3C0-88EF-1592-1851-EC4748DDA876}"/>
              </a:ext>
            </a:extLst>
          </p:cNvPr>
          <p:cNvSpPr txBox="1"/>
          <p:nvPr/>
        </p:nvSpPr>
        <p:spPr>
          <a:xfrm>
            <a:off x="2214563" y="3429000"/>
            <a:ext cx="184731" cy="369332"/>
          </a:xfrm>
          <a:prstGeom prst="rect">
            <a:avLst/>
          </a:prstGeom>
          <a:noFill/>
        </p:spPr>
        <p:txBody>
          <a:bodyPr wrap="none" rtlCol="0">
            <a:spAutoFit/>
          </a:bodyPr>
          <a:lstStyle/>
          <a:p>
            <a:endParaRPr lang="fr-FR" dirty="0"/>
          </a:p>
        </p:txBody>
      </p:sp>
      <p:sp>
        <p:nvSpPr>
          <p:cNvPr id="10" name="ZoneTexte 9">
            <a:extLst>
              <a:ext uri="{FF2B5EF4-FFF2-40B4-BE49-F238E27FC236}">
                <a16:creationId xmlns:a16="http://schemas.microsoft.com/office/drawing/2014/main" id="{187C9188-21C8-78E3-3B63-30058A7D2A7C}"/>
              </a:ext>
            </a:extLst>
          </p:cNvPr>
          <p:cNvSpPr txBox="1"/>
          <p:nvPr/>
        </p:nvSpPr>
        <p:spPr>
          <a:xfrm>
            <a:off x="2686050" y="3328988"/>
            <a:ext cx="184731" cy="369332"/>
          </a:xfrm>
          <a:prstGeom prst="rect">
            <a:avLst/>
          </a:prstGeom>
          <a:noFill/>
        </p:spPr>
        <p:txBody>
          <a:bodyPr wrap="none" rtlCol="0">
            <a:spAutoFit/>
          </a:bodyPr>
          <a:lstStyle/>
          <a:p>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fr" sz="1720" dirty="0"/>
              <a:t>     II. Solution of the Case </a:t>
            </a:r>
            <a:r>
              <a:rPr lang="fr" sz="1720" dirty="0" err="1"/>
              <a:t>Study</a:t>
            </a:r>
            <a:r>
              <a:rPr lang="fr" sz="1720" dirty="0"/>
              <a:t> : Zika Virus. </a:t>
            </a:r>
            <a:endParaRPr sz="1720" dirty="0"/>
          </a:p>
        </p:txBody>
      </p:sp>
      <p:pic>
        <p:nvPicPr>
          <p:cNvPr id="196" name="Google Shape;196;p32"/>
          <p:cNvPicPr preferRelativeResize="0"/>
          <p:nvPr/>
        </p:nvPicPr>
        <p:blipFill>
          <a:blip r:embed="rId3">
            <a:alphaModFix/>
          </a:blip>
          <a:stretch>
            <a:fillRect/>
          </a:stretch>
        </p:blipFill>
        <p:spPr>
          <a:xfrm>
            <a:off x="524238" y="958738"/>
            <a:ext cx="7896225" cy="3971925"/>
          </a:xfrm>
          <a:prstGeom prst="rect">
            <a:avLst/>
          </a:prstGeom>
          <a:noFill/>
          <a:ln>
            <a:noFill/>
          </a:ln>
        </p:spPr>
      </p:pic>
      <p:sp>
        <p:nvSpPr>
          <p:cNvPr id="197" name="Google Shape;197;p32"/>
          <p:cNvSpPr txBox="1"/>
          <p:nvPr/>
        </p:nvSpPr>
        <p:spPr>
          <a:xfrm>
            <a:off x="2134575" y="1890400"/>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198" name="Google Shape;198;p32"/>
          <p:cNvSpPr txBox="1"/>
          <p:nvPr/>
        </p:nvSpPr>
        <p:spPr>
          <a:xfrm>
            <a:off x="2134575" y="1890400"/>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199" name="Google Shape;199;p32"/>
          <p:cNvSpPr txBox="1"/>
          <p:nvPr/>
        </p:nvSpPr>
        <p:spPr>
          <a:xfrm>
            <a:off x="2134575" y="1890400"/>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0" name="Google Shape;200;p32"/>
          <p:cNvSpPr txBox="1"/>
          <p:nvPr/>
        </p:nvSpPr>
        <p:spPr>
          <a:xfrm>
            <a:off x="5910250" y="2082175"/>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1" name="Google Shape;201;p32"/>
          <p:cNvSpPr txBox="1"/>
          <p:nvPr/>
        </p:nvSpPr>
        <p:spPr>
          <a:xfrm>
            <a:off x="6871225" y="2476025"/>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2" name="Google Shape;202;p32"/>
          <p:cNvSpPr txBox="1"/>
          <p:nvPr/>
        </p:nvSpPr>
        <p:spPr>
          <a:xfrm>
            <a:off x="3255825" y="2877750"/>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3" name="Google Shape;203;p32"/>
          <p:cNvSpPr txBox="1"/>
          <p:nvPr/>
        </p:nvSpPr>
        <p:spPr>
          <a:xfrm>
            <a:off x="2507625" y="2476025"/>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4" name="Google Shape;204;p32"/>
          <p:cNvSpPr txBox="1"/>
          <p:nvPr/>
        </p:nvSpPr>
        <p:spPr>
          <a:xfrm>
            <a:off x="2743850" y="2310625"/>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5" name="Google Shape;205;p32"/>
          <p:cNvSpPr txBox="1"/>
          <p:nvPr/>
        </p:nvSpPr>
        <p:spPr>
          <a:xfrm>
            <a:off x="2134575" y="2137325"/>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6" name="Google Shape;206;p32"/>
          <p:cNvSpPr txBox="1"/>
          <p:nvPr/>
        </p:nvSpPr>
        <p:spPr>
          <a:xfrm>
            <a:off x="5910250" y="2476025"/>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7" name="Google Shape;207;p32"/>
          <p:cNvSpPr txBox="1"/>
          <p:nvPr/>
        </p:nvSpPr>
        <p:spPr>
          <a:xfrm>
            <a:off x="6472250" y="2476025"/>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8" name="Google Shape;208;p32"/>
          <p:cNvSpPr txBox="1"/>
          <p:nvPr/>
        </p:nvSpPr>
        <p:spPr>
          <a:xfrm>
            <a:off x="6871225" y="2617800"/>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09" name="Google Shape;209;p32"/>
          <p:cNvSpPr txBox="1"/>
          <p:nvPr/>
        </p:nvSpPr>
        <p:spPr>
          <a:xfrm>
            <a:off x="3310925" y="3184925"/>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10" name="Google Shape;210;p32"/>
          <p:cNvSpPr txBox="1"/>
          <p:nvPr/>
        </p:nvSpPr>
        <p:spPr>
          <a:xfrm>
            <a:off x="3492050" y="2956500"/>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11" name="Google Shape;211;p32"/>
          <p:cNvSpPr txBox="1"/>
          <p:nvPr/>
        </p:nvSpPr>
        <p:spPr>
          <a:xfrm>
            <a:off x="2507625" y="2137325"/>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
        <p:nvSpPr>
          <p:cNvPr id="212" name="Google Shape;212;p32"/>
          <p:cNvSpPr txBox="1"/>
          <p:nvPr/>
        </p:nvSpPr>
        <p:spPr>
          <a:xfrm>
            <a:off x="2294975" y="2365750"/>
            <a:ext cx="748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000"/>
              <a:t>Zika</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130DD623-96A5-8822-6393-D5BC59999F48}"/>
              </a:ext>
            </a:extLst>
          </p:cNvPr>
          <p:cNvSpPr>
            <a:spLocks noGrp="1"/>
          </p:cNvSpPr>
          <p:nvPr>
            <p:ph type="title"/>
          </p:nvPr>
        </p:nvSpPr>
        <p:spPr>
          <a:xfrm>
            <a:off x="515125" y="865179"/>
            <a:ext cx="2400300" cy="3345872"/>
          </a:xfrm>
        </p:spPr>
        <p:txBody>
          <a:bodyPr vert="horz" lIns="91440" tIns="45720" rIns="91440" bIns="45720" rtlCol="0" anchor="ctr">
            <a:normAutofit/>
          </a:bodyPr>
          <a:lstStyle/>
          <a:p>
            <a:pPr defTabSz="914400">
              <a:spcBef>
                <a:spcPct val="0"/>
              </a:spcBef>
            </a:pPr>
            <a:r>
              <a:rPr lang="en-US" sz="3100" kern="1200">
                <a:solidFill>
                  <a:srgbClr val="FFFFFF"/>
                </a:solidFill>
                <a:latin typeface="+mj-lt"/>
                <a:ea typeface="+mj-ea"/>
                <a:cs typeface="+mj-cs"/>
              </a:rPr>
              <a:t>CONCLUSION OF THE CASE STUDY 3 </a:t>
            </a:r>
          </a:p>
        </p:txBody>
      </p:sp>
      <p:sp>
        <p:nvSpPr>
          <p:cNvPr id="3" name="Espace réservé du texte 2">
            <a:extLst>
              <a:ext uri="{FF2B5EF4-FFF2-40B4-BE49-F238E27FC236}">
                <a16:creationId xmlns:a16="http://schemas.microsoft.com/office/drawing/2014/main" id="{80735B85-4B8F-E4E0-2837-1618AF3D7A25}"/>
              </a:ext>
            </a:extLst>
          </p:cNvPr>
          <p:cNvSpPr>
            <a:spLocks noGrp="1"/>
          </p:cNvSpPr>
          <p:nvPr>
            <p:ph type="body" idx="1"/>
          </p:nvPr>
        </p:nvSpPr>
        <p:spPr>
          <a:xfrm>
            <a:off x="3335481" y="443508"/>
            <a:ext cx="5179868" cy="4189214"/>
          </a:xfrm>
        </p:spPr>
        <p:txBody>
          <a:bodyPr vert="horz" lIns="91440" tIns="45720" rIns="91440" bIns="45720" rtlCol="0" anchor="ctr">
            <a:normAutofit/>
          </a:bodyPr>
          <a:lstStyle/>
          <a:p>
            <a:pPr indent="-228600" defTabSz="914400">
              <a:spcAft>
                <a:spcPts val="600"/>
              </a:spcAft>
              <a:buFont typeface="Arial" panose="020B0604020202020204" pitchFamily="34" charset="0"/>
              <a:buChar char="•"/>
            </a:pPr>
            <a:r>
              <a:rPr lang="en-US" sz="1300" dirty="0"/>
              <a:t>To </a:t>
            </a:r>
            <a:r>
              <a:rPr lang="en-US" sz="1300" dirty="0" err="1"/>
              <a:t>conclure</a:t>
            </a:r>
            <a:r>
              <a:rPr lang="en-US" sz="1300" dirty="0"/>
              <a:t> To calculate the shortest travel distance between two points on the Earth's surface, we can use the great-circle distance, which involves a series of trigonometric operations. The latitude and longitude coordinates of a point on the Earth's surface can be measured in terms of its angular position relative to the x-axis and y-axis.</a:t>
            </a:r>
          </a:p>
          <a:p>
            <a:pPr marL="114300" indent="-228600" defTabSz="914400">
              <a:spcAft>
                <a:spcPts val="600"/>
              </a:spcAft>
              <a:buFont typeface="Arial" panose="020B0604020202020204" pitchFamily="34" charset="0"/>
              <a:buChar char="•"/>
            </a:pPr>
            <a:endParaRPr lang="en-US" sz="1300" dirty="0"/>
          </a:p>
          <a:p>
            <a:pPr indent="-228600" defTabSz="914400">
              <a:spcAft>
                <a:spcPts val="600"/>
              </a:spcAft>
              <a:buFont typeface="Arial" panose="020B0604020202020204" pitchFamily="34" charset="0"/>
              <a:buChar char="•"/>
            </a:pPr>
            <a:r>
              <a:rPr lang="en-US" sz="1300" dirty="0"/>
              <a:t>Using the </a:t>
            </a:r>
            <a:r>
              <a:rPr lang="en-US" sz="1300" dirty="0" err="1"/>
              <a:t>Cartopy</a:t>
            </a:r>
            <a:r>
              <a:rPr lang="en-US" sz="1300" dirty="0"/>
              <a:t> library, we can visualize these coordinates on a map with various projection types depending on the geographical scope of the data. The </a:t>
            </a:r>
            <a:r>
              <a:rPr lang="en-US" sz="1300" dirty="0" err="1"/>
              <a:t>GeoNamesCache</a:t>
            </a:r>
            <a:r>
              <a:rPr lang="en-US" sz="1300" dirty="0"/>
              <a:t> library enables us to obtain latitudes and longitudes for location names, and it maps city names to their corresponding geographic coordinates. However, there may be multiple cities with the same name, and </a:t>
            </a:r>
            <a:r>
              <a:rPr lang="en-US" sz="1300" dirty="0" err="1"/>
              <a:t>GeoNamesCache</a:t>
            </a:r>
            <a:r>
              <a:rPr lang="en-US" sz="1300" dirty="0"/>
              <a:t> can map multiple coordinates to a single city name. In this case, it is advisable to return the coordinates of the most populous city with that name. While averaging the latitudes and longitudes of a country's cities can give an approximation of its central coordinates, it may not be entirely accurate due to city bias and the curved shape of the Earth.</a:t>
            </a:r>
          </a:p>
        </p:txBody>
      </p:sp>
    </p:spTree>
    <p:extLst>
      <p:ext uri="{BB962C8B-B14F-4D97-AF65-F5344CB8AC3E}">
        <p14:creationId xmlns:p14="http://schemas.microsoft.com/office/powerpoint/2010/main" val="2873140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259C382-9111-FC23-1AC3-C8F284909081}"/>
              </a:ext>
            </a:extLst>
          </p:cNvPr>
          <p:cNvSpPr>
            <a:spLocks noGrp="1"/>
          </p:cNvSpPr>
          <p:nvPr>
            <p:ph type="title"/>
          </p:nvPr>
        </p:nvSpPr>
        <p:spPr>
          <a:xfrm>
            <a:off x="628650" y="417746"/>
            <a:ext cx="7886700" cy="850270"/>
          </a:xfrm>
        </p:spPr>
        <p:txBody>
          <a:bodyPr vert="horz" lIns="91440" tIns="45720" rIns="91440" bIns="45720" rtlCol="0" anchor="ctr">
            <a:normAutofit/>
          </a:bodyPr>
          <a:lstStyle/>
          <a:p>
            <a:pPr defTabSz="914400">
              <a:spcBef>
                <a:spcPct val="0"/>
              </a:spcBef>
            </a:pPr>
            <a:r>
              <a:rPr lang="en-US" sz="3900" kern="1200">
                <a:solidFill>
                  <a:schemeClr val="tx1"/>
                </a:solidFill>
                <a:latin typeface="+mj-lt"/>
                <a:ea typeface="+mj-ea"/>
                <a:cs typeface="+mj-cs"/>
              </a:rPr>
              <a:t>Data science bookcamp case study 3</a:t>
            </a:r>
          </a:p>
        </p:txBody>
      </p:sp>
      <p:graphicFrame>
        <p:nvGraphicFramePr>
          <p:cNvPr id="5" name="Espace réservé du texte 2">
            <a:extLst>
              <a:ext uri="{FF2B5EF4-FFF2-40B4-BE49-F238E27FC236}">
                <a16:creationId xmlns:a16="http://schemas.microsoft.com/office/drawing/2014/main" id="{76B6EC7E-20DE-3344-ADB7-6604CFA09428}"/>
              </a:ext>
            </a:extLst>
          </p:cNvPr>
          <p:cNvGraphicFramePr/>
          <p:nvPr>
            <p:extLst>
              <p:ext uri="{D42A27DB-BD31-4B8C-83A1-F6EECF244321}">
                <p14:modId xmlns:p14="http://schemas.microsoft.com/office/powerpoint/2010/main" val="2689161136"/>
              </p:ext>
            </p:extLst>
          </p:nvPr>
        </p:nvGraphicFramePr>
        <p:xfrm>
          <a:off x="628649" y="1071563"/>
          <a:ext cx="8129589" cy="4071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722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
        <p:cNvGrpSpPr/>
        <p:nvPr/>
      </p:nvGrpSpPr>
      <p:grpSpPr>
        <a:xfrm>
          <a:off x="0" y="0"/>
          <a:ext cx="0" cy="0"/>
          <a:chOff x="0" y="0"/>
          <a:chExt cx="0" cy="0"/>
        </a:xfrm>
      </p:grpSpPr>
      <p:sp>
        <p:nvSpPr>
          <p:cNvPr id="6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Google Shape;61;p14"/>
          <p:cNvSpPr txBox="1">
            <a:spLocks noGrp="1"/>
          </p:cNvSpPr>
          <p:nvPr>
            <p:ph type="title"/>
          </p:nvPr>
        </p:nvSpPr>
        <p:spPr>
          <a:xfrm>
            <a:off x="771525" y="1475449"/>
            <a:ext cx="1971675" cy="1910443"/>
          </a:xfrm>
          <a:prstGeom prst="rect">
            <a:avLst/>
          </a:prstGeom>
          <a:noFill/>
        </p:spPr>
        <p:txBody>
          <a:bodyPr spcFirstLastPara="1" vert="horz" lIns="91440" tIns="45720" rIns="91440" bIns="45720" rtlCol="0" anchor="ctr" anchorCtr="0">
            <a:normAutofit/>
          </a:bodyPr>
          <a:lstStyle/>
          <a:p>
            <a:pPr marL="457200" marR="0" lvl="0" indent="-381000" algn="ctr" defTabSz="914400">
              <a:spcBef>
                <a:spcPct val="0"/>
              </a:spcBef>
              <a:spcAft>
                <a:spcPts val="0"/>
              </a:spcAft>
              <a:buSzPts val="2400"/>
            </a:pPr>
            <a:r>
              <a:rPr lang="en-US" sz="1900" kern="1200" dirty="0">
                <a:solidFill>
                  <a:srgbClr val="FFFFFF"/>
                </a:solidFill>
                <a:latin typeface="+mj-lt"/>
                <a:ea typeface="+mj-ea"/>
                <a:cs typeface="+mj-cs"/>
              </a:rPr>
              <a:t>Clustering data into groups</a:t>
            </a:r>
          </a:p>
        </p:txBody>
      </p:sp>
      <p:pic>
        <p:nvPicPr>
          <p:cNvPr id="62" name="Google Shape;62;p14"/>
          <p:cNvPicPr preferRelativeResize="0"/>
          <p:nvPr/>
        </p:nvPicPr>
        <p:blipFill>
          <a:blip r:embed="rId3"/>
          <a:stretch>
            <a:fillRect/>
          </a:stretch>
        </p:blipFill>
        <p:spPr>
          <a:xfrm>
            <a:off x="3582987" y="600236"/>
            <a:ext cx="5085525" cy="394128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6"/>
        <p:cNvGrpSpPr/>
        <p:nvPr/>
      </p:nvGrpSpPr>
      <p:grpSpPr>
        <a:xfrm>
          <a:off x="0" y="0"/>
          <a:ext cx="0" cy="0"/>
          <a:chOff x="0" y="0"/>
          <a:chExt cx="0" cy="0"/>
        </a:xfrm>
      </p:grpSpPr>
      <p:sp>
        <p:nvSpPr>
          <p:cNvPr id="7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Google Shape;67;p15"/>
          <p:cNvSpPr txBox="1">
            <a:spLocks noGrp="1"/>
          </p:cNvSpPr>
          <p:nvPr>
            <p:ph type="title"/>
          </p:nvPr>
        </p:nvSpPr>
        <p:spPr>
          <a:xfrm>
            <a:off x="771525" y="1475449"/>
            <a:ext cx="1971675" cy="1910443"/>
          </a:xfrm>
          <a:prstGeom prst="rect">
            <a:avLst/>
          </a:prstGeom>
          <a:noFill/>
        </p:spPr>
        <p:txBody>
          <a:bodyPr spcFirstLastPara="1" vert="horz" lIns="91440" tIns="45720" rIns="91440" bIns="45720" rtlCol="0" anchor="ctr" anchorCtr="0">
            <a:normAutofit/>
          </a:bodyPr>
          <a:lstStyle/>
          <a:p>
            <a:pPr marL="457200" marR="0" lvl="0" indent="-381000" algn="ctr" defTabSz="914400">
              <a:spcBef>
                <a:spcPct val="0"/>
              </a:spcBef>
              <a:spcAft>
                <a:spcPts val="0"/>
              </a:spcAft>
              <a:buSzPts val="2400"/>
            </a:pPr>
            <a:r>
              <a:rPr lang="en-US" sz="1900" kern="1200" dirty="0">
                <a:solidFill>
                  <a:srgbClr val="FFFFFF"/>
                </a:solidFill>
                <a:latin typeface="+mj-lt"/>
                <a:ea typeface="+mj-ea"/>
                <a:cs typeface="+mj-cs"/>
              </a:rPr>
              <a:t>Clustering data into groups</a:t>
            </a:r>
          </a:p>
        </p:txBody>
      </p:sp>
      <p:pic>
        <p:nvPicPr>
          <p:cNvPr id="68" name="Google Shape;68;p15"/>
          <p:cNvPicPr preferRelativeResize="0"/>
          <p:nvPr/>
        </p:nvPicPr>
        <p:blipFill>
          <a:blip r:embed="rId3"/>
          <a:stretch>
            <a:fillRect/>
          </a:stretch>
        </p:blipFill>
        <p:spPr>
          <a:xfrm>
            <a:off x="3921763" y="482599"/>
            <a:ext cx="4407972" cy="4176554"/>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76200" marR="0" lvl="0" algn="ctr" rtl="0">
              <a:lnSpc>
                <a:spcPct val="115000"/>
              </a:lnSpc>
              <a:spcBef>
                <a:spcPts val="0"/>
              </a:spcBef>
              <a:spcAft>
                <a:spcPts val="0"/>
              </a:spcAft>
              <a:buSzPts val="2400"/>
            </a:pPr>
            <a:r>
              <a:rPr lang="fr-FR" sz="2400" dirty="0"/>
              <a:t> Clustering data </a:t>
            </a:r>
            <a:r>
              <a:rPr lang="fr-FR" sz="2400" dirty="0" err="1"/>
              <a:t>into</a:t>
            </a:r>
            <a:r>
              <a:rPr lang="fr-FR" sz="2400" dirty="0"/>
              <a:t> groups</a:t>
            </a:r>
            <a:endParaRPr sz="2400" dirty="0"/>
          </a:p>
        </p:txBody>
      </p:sp>
      <p:pic>
        <p:nvPicPr>
          <p:cNvPr id="81" name="Google Shape;81;p17"/>
          <p:cNvPicPr preferRelativeResize="0"/>
          <p:nvPr/>
        </p:nvPicPr>
        <p:blipFill>
          <a:blip r:embed="rId3">
            <a:alphaModFix/>
          </a:blip>
          <a:stretch>
            <a:fillRect/>
          </a:stretch>
        </p:blipFill>
        <p:spPr>
          <a:xfrm>
            <a:off x="141700" y="1315463"/>
            <a:ext cx="4522150" cy="3144901"/>
          </a:xfrm>
          <a:prstGeom prst="rect">
            <a:avLst/>
          </a:prstGeom>
          <a:noFill/>
          <a:ln>
            <a:noFill/>
          </a:ln>
        </p:spPr>
      </p:pic>
      <p:pic>
        <p:nvPicPr>
          <p:cNvPr id="82" name="Google Shape;82;p17"/>
          <p:cNvPicPr preferRelativeResize="0"/>
          <p:nvPr/>
        </p:nvPicPr>
        <p:blipFill>
          <a:blip r:embed="rId4">
            <a:alphaModFix/>
          </a:blip>
          <a:stretch>
            <a:fillRect/>
          </a:stretch>
        </p:blipFill>
        <p:spPr>
          <a:xfrm>
            <a:off x="4663850" y="932050"/>
            <a:ext cx="4164650" cy="343558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0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118507"/>
            <a:ext cx="2500312"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8"/>
          <p:cNvSpPr txBox="1">
            <a:spLocks noGrp="1"/>
          </p:cNvSpPr>
          <p:nvPr>
            <p:ph type="title"/>
          </p:nvPr>
        </p:nvSpPr>
        <p:spPr>
          <a:xfrm>
            <a:off x="771525" y="1475449"/>
            <a:ext cx="1971675" cy="1910443"/>
          </a:xfrm>
          <a:prstGeom prst="rect">
            <a:avLst/>
          </a:prstGeom>
          <a:noFill/>
        </p:spPr>
        <p:txBody>
          <a:bodyPr spcFirstLastPara="1" vert="horz" lIns="91440" tIns="45720" rIns="91440" bIns="45720" rtlCol="0" anchor="ctr" anchorCtr="0">
            <a:normAutofit/>
          </a:bodyPr>
          <a:lstStyle/>
          <a:p>
            <a:pPr marL="457200" marR="0" lvl="0" indent="-381000" algn="just" defTabSz="914400">
              <a:spcBef>
                <a:spcPct val="0"/>
              </a:spcBef>
              <a:spcAft>
                <a:spcPts val="0"/>
              </a:spcAft>
              <a:buSzPts val="2400"/>
            </a:pPr>
            <a:r>
              <a:rPr lang="fr-FR" sz="2000" dirty="0"/>
              <a:t>Geographic</a:t>
            </a:r>
            <a:br>
              <a:rPr lang="fr-FR" sz="2000" dirty="0"/>
            </a:br>
            <a:r>
              <a:rPr lang="fr-FR" sz="2000" dirty="0"/>
              <a:t>location </a:t>
            </a:r>
            <a:r>
              <a:rPr lang="fr-FR" sz="2000" dirty="0" err="1"/>
              <a:t>visualization</a:t>
            </a:r>
            <a:r>
              <a:rPr lang="fr-FR" sz="2000" dirty="0"/>
              <a:t> and </a:t>
            </a:r>
            <a:r>
              <a:rPr lang="fr-FR" sz="2000" dirty="0" err="1"/>
              <a:t>analysis</a:t>
            </a:r>
            <a:endParaRPr lang="en-US" sz="1900" kern="1200" dirty="0">
              <a:solidFill>
                <a:srgbClr val="FFFFFF"/>
              </a:solidFill>
              <a:latin typeface="+mj-lt"/>
              <a:ea typeface="+mj-ea"/>
              <a:cs typeface="+mj-cs"/>
            </a:endParaRPr>
          </a:p>
        </p:txBody>
      </p:sp>
      <p:pic>
        <p:nvPicPr>
          <p:cNvPr id="88" name="Google Shape;88;p18"/>
          <p:cNvPicPr preferRelativeResize="0"/>
          <p:nvPr/>
        </p:nvPicPr>
        <p:blipFill rotWithShape="1">
          <a:blip r:embed="rId3"/>
          <a:srcRect l="34636" t="36677" r="35895" b="19238"/>
          <a:stretch/>
        </p:blipFill>
        <p:spPr>
          <a:xfrm>
            <a:off x="3892265" y="482599"/>
            <a:ext cx="4466968" cy="4176554"/>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2"/>
        <p:cNvGrpSpPr/>
        <p:nvPr/>
      </p:nvGrpSpPr>
      <p:grpSpPr>
        <a:xfrm>
          <a:off x="0" y="0"/>
          <a:ext cx="0" cy="0"/>
          <a:chOff x="0" y="0"/>
          <a:chExt cx="0" cy="0"/>
        </a:xfrm>
      </p:grpSpPr>
      <p:sp>
        <p:nvSpPr>
          <p:cNvPr id="1037" name="Rectangle 1036">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1" name="Rectangle 1030">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Freeform: Shape 1032">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51435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51435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Google Shape;93;p19"/>
          <p:cNvSpPr txBox="1">
            <a:spLocks noGrp="1"/>
          </p:cNvSpPr>
          <p:nvPr>
            <p:ph type="title"/>
          </p:nvPr>
        </p:nvSpPr>
        <p:spPr>
          <a:xfrm>
            <a:off x="356616" y="843534"/>
            <a:ext cx="3017520" cy="2400300"/>
          </a:xfrm>
          <a:prstGeom prst="rect">
            <a:avLst/>
          </a:prstGeom>
        </p:spPr>
        <p:txBody>
          <a:bodyPr spcFirstLastPara="1" vert="horz" lIns="91440" tIns="45720" rIns="91440" bIns="45720" rtlCol="0" anchor="b" anchorCtr="0">
            <a:normAutofit/>
          </a:bodyPr>
          <a:lstStyle/>
          <a:p>
            <a:pPr marL="457200" lvl="0" indent="-365760" algn="ctr" defTabSz="914400">
              <a:spcBef>
                <a:spcPct val="0"/>
              </a:spcBef>
              <a:spcAft>
                <a:spcPts val="0"/>
              </a:spcAft>
              <a:buSzPct val="100000"/>
            </a:pPr>
            <a:r>
              <a:rPr lang="fr-FR" sz="3600" dirty="0"/>
              <a:t>Geographic location </a:t>
            </a:r>
            <a:r>
              <a:rPr lang="fr-FR" sz="3600" dirty="0" err="1"/>
              <a:t>visualization</a:t>
            </a:r>
            <a:r>
              <a:rPr lang="fr-FR" sz="3600" dirty="0"/>
              <a:t> and </a:t>
            </a:r>
            <a:r>
              <a:rPr lang="fr-FR" sz="3600" dirty="0" err="1"/>
              <a:t>analysis</a:t>
            </a:r>
            <a:endParaRPr lang="en-US" sz="3600" dirty="0"/>
          </a:p>
        </p:txBody>
      </p:sp>
      <p:sp>
        <p:nvSpPr>
          <p:cNvPr id="94" name="Google Shape;94;p19"/>
          <p:cNvSpPr txBox="1">
            <a:spLocks noGrp="1"/>
          </p:cNvSpPr>
          <p:nvPr>
            <p:ph type="body" idx="1"/>
          </p:nvPr>
        </p:nvSpPr>
        <p:spPr>
          <a:xfrm>
            <a:off x="356616" y="3655314"/>
            <a:ext cx="2948940" cy="905256"/>
          </a:xfrm>
          <a:prstGeom prst="rect">
            <a:avLst/>
          </a:prstGeom>
        </p:spPr>
        <p:txBody>
          <a:bodyPr spcFirstLastPara="1" vert="horz" lIns="91440" tIns="45720" rIns="91440" bIns="45720" rtlCol="0" anchorCtr="0">
            <a:normAutofit/>
          </a:bodyPr>
          <a:lstStyle/>
          <a:p>
            <a:pPr marL="0" lvl="0" indent="0" defTabSz="914400">
              <a:spcBef>
                <a:spcPts val="1000"/>
              </a:spcBef>
              <a:spcAft>
                <a:spcPts val="1200"/>
              </a:spcAft>
              <a:buNone/>
            </a:pPr>
            <a:r>
              <a:rPr lang="en-US" sz="1800"/>
              <a:t> </a:t>
            </a:r>
          </a:p>
        </p:txBody>
      </p:sp>
      <p:pic>
        <p:nvPicPr>
          <p:cNvPr id="96" name="Google Shape;96;p19" descr="Une image contenant texte, capture d’écran, ordinateur&#10;&#10;Description générée automatiquement"/>
          <p:cNvPicPr preferRelativeResize="0"/>
          <p:nvPr/>
        </p:nvPicPr>
        <p:blipFill rotWithShape="1">
          <a:blip r:embed="rId3"/>
          <a:srcRect l="38224" t="31170" r="28280" b="30825"/>
          <a:stretch/>
        </p:blipFill>
        <p:spPr>
          <a:xfrm>
            <a:off x="4789512" y="426109"/>
            <a:ext cx="3233323" cy="2292857"/>
          </a:xfrm>
          <a:prstGeom prst="rect">
            <a:avLst/>
          </a:prstGeom>
          <a:noFill/>
        </p:spPr>
      </p:pic>
      <p:sp>
        <p:nvSpPr>
          <p:cNvPr id="1039" name="Rectangle 1038">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301752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 name="Picture 1" descr="page235image33382112">
            <a:extLst>
              <a:ext uri="{FF2B5EF4-FFF2-40B4-BE49-F238E27FC236}">
                <a16:creationId xmlns:a16="http://schemas.microsoft.com/office/drawing/2014/main" id="{82E1A825-2B9A-2024-69C5-7C7825901BD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12258" y="2870812"/>
            <a:ext cx="1852926" cy="17556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237image33070816">
            <a:extLst>
              <a:ext uri="{FF2B5EF4-FFF2-40B4-BE49-F238E27FC236}">
                <a16:creationId xmlns:a16="http://schemas.microsoft.com/office/drawing/2014/main" id="{8CF66AAB-59F9-5626-F931-C7C983056813}"/>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98759" y="3005708"/>
            <a:ext cx="2153412" cy="1485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useBgFill="1">
        <p:nvSpPr>
          <p:cNvPr id="108" name="Rectangle 10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Google Shape;101;p20"/>
          <p:cNvSpPr txBox="1">
            <a:spLocks noGrp="1"/>
          </p:cNvSpPr>
          <p:nvPr>
            <p:ph type="title"/>
          </p:nvPr>
        </p:nvSpPr>
        <p:spPr>
          <a:xfrm>
            <a:off x="898635" y="420660"/>
            <a:ext cx="7346729" cy="835785"/>
          </a:xfrm>
          <a:prstGeom prst="rect">
            <a:avLst/>
          </a:prstGeom>
        </p:spPr>
        <p:txBody>
          <a:bodyPr spcFirstLastPara="1" vert="horz" lIns="91440" tIns="45720" rIns="91440" bIns="45720" rtlCol="0" anchor="b" anchorCtr="0">
            <a:normAutofit fontScale="90000"/>
          </a:bodyPr>
          <a:lstStyle/>
          <a:p>
            <a:pPr marL="457200" lvl="0" indent="-365760" algn="ctr" defTabSz="914400">
              <a:spcBef>
                <a:spcPct val="0"/>
              </a:spcBef>
              <a:spcAft>
                <a:spcPts val="0"/>
              </a:spcAft>
              <a:buSzPct val="100000"/>
            </a:pPr>
            <a:r>
              <a:rPr lang="fr-FR" sz="4000" dirty="0"/>
              <a:t>Geographic location </a:t>
            </a:r>
            <a:r>
              <a:rPr lang="fr-FR" sz="4000" dirty="0" err="1"/>
              <a:t>visualization</a:t>
            </a:r>
            <a:r>
              <a:rPr lang="fr-FR" sz="4000" dirty="0"/>
              <a:t> and </a:t>
            </a:r>
            <a:r>
              <a:rPr lang="fr-FR" sz="4000" dirty="0" err="1"/>
              <a:t>analysis</a:t>
            </a:r>
            <a:endParaRPr lang="en-US" sz="3900" dirty="0"/>
          </a:p>
        </p:txBody>
      </p:sp>
      <p:sp>
        <p:nvSpPr>
          <p:cNvPr id="102" name="Google Shape;102;p20"/>
          <p:cNvSpPr txBox="1">
            <a:spLocks noGrp="1"/>
          </p:cNvSpPr>
          <p:nvPr>
            <p:ph type="body" idx="1"/>
          </p:nvPr>
        </p:nvSpPr>
        <p:spPr>
          <a:xfrm>
            <a:off x="898635" y="1379696"/>
            <a:ext cx="7346729" cy="707339"/>
          </a:xfrm>
          <a:prstGeom prst="rect">
            <a:avLst/>
          </a:prstGeom>
        </p:spPr>
        <p:txBody>
          <a:bodyPr spcFirstLastPara="1" vert="horz" lIns="91440" tIns="45720" rIns="91440" bIns="45720" rtlCol="0" anchorCtr="0">
            <a:normAutofit/>
          </a:bodyPr>
          <a:lstStyle/>
          <a:p>
            <a:pPr marL="0" lvl="0" indent="0" algn="ctr" defTabSz="914400">
              <a:spcBef>
                <a:spcPts val="1000"/>
              </a:spcBef>
              <a:spcAft>
                <a:spcPts val="1200"/>
              </a:spcAft>
              <a:buNone/>
            </a:pPr>
            <a:r>
              <a:rPr lang="en-US" sz="2400"/>
              <a:t> </a:t>
            </a:r>
          </a:p>
        </p:txBody>
      </p:sp>
      <p:pic>
        <p:nvPicPr>
          <p:cNvPr id="103" name="Google Shape;103;p20"/>
          <p:cNvPicPr preferRelativeResize="0"/>
          <p:nvPr/>
        </p:nvPicPr>
        <p:blipFill rotWithShape="1">
          <a:blip r:embed="rId3"/>
          <a:srcRect l="37129" t="30648" r="28608" b="30997"/>
          <a:stretch/>
        </p:blipFill>
        <p:spPr>
          <a:xfrm>
            <a:off x="527908" y="2218248"/>
            <a:ext cx="3587231" cy="2509782"/>
          </a:xfrm>
          <a:prstGeom prst="rect">
            <a:avLst/>
          </a:prstGeom>
          <a:noFill/>
        </p:spPr>
      </p:pic>
      <p:pic>
        <p:nvPicPr>
          <p:cNvPr id="8" name="Image 7" descr="Une image contenant diagramme&#10;&#10;Description générée automatiquement">
            <a:extLst>
              <a:ext uri="{FF2B5EF4-FFF2-40B4-BE49-F238E27FC236}">
                <a16:creationId xmlns:a16="http://schemas.microsoft.com/office/drawing/2014/main" id="{7FAE37DA-35D7-5434-9E7E-F37323E4D250}"/>
              </a:ext>
            </a:extLst>
          </p:cNvPr>
          <p:cNvPicPr>
            <a:picLocks noChangeAspect="1"/>
          </p:cNvPicPr>
          <p:nvPr/>
        </p:nvPicPr>
        <p:blipFill>
          <a:blip r:embed="rId4"/>
          <a:stretch>
            <a:fillRect/>
          </a:stretch>
        </p:blipFill>
        <p:spPr>
          <a:xfrm>
            <a:off x="4695542" y="2218248"/>
            <a:ext cx="4253868" cy="25097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3687700" y="1102050"/>
            <a:ext cx="3915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
              <a:t>K Means (3) - not helpful</a:t>
            </a:r>
            <a:endParaRPr/>
          </a:p>
        </p:txBody>
      </p:sp>
      <p:sp>
        <p:nvSpPr>
          <p:cNvPr id="128" name="Google Shape;128;p23"/>
          <p:cNvSpPr txBox="1">
            <a:spLocks noGrp="1"/>
          </p:cNvSpPr>
          <p:nvPr>
            <p:ph type="body" idx="1"/>
          </p:nvPr>
        </p:nvSpPr>
        <p:spPr>
          <a:xfrm>
            <a:off x="311700" y="1102050"/>
            <a:ext cx="8520600" cy="3416400"/>
          </a:xfrm>
          <a:prstGeom prst="rect">
            <a:avLst/>
          </a:prstGeom>
        </p:spPr>
        <p:txBody>
          <a:bodyPr spcFirstLastPara="1" wrap="square" lIns="91425" tIns="91425" rIns="91425" bIns="91425" anchor="t" anchorCtr="0">
            <a:normAutofit/>
          </a:bodyPr>
          <a:lstStyle/>
          <a:p>
            <a:pPr marL="0" lvl="0" indent="0" algn="l" rtl="0">
              <a:lnSpc>
                <a:spcPct val="135000"/>
              </a:lnSpc>
              <a:spcBef>
                <a:spcPts val="0"/>
              </a:spcBef>
              <a:spcAft>
                <a:spcPts val="0"/>
              </a:spcAft>
              <a:buNone/>
            </a:pPr>
            <a:r>
              <a:rPr lang="fr" sz="800" dirty="0" err="1">
                <a:solidFill>
                  <a:srgbClr val="C92786"/>
                </a:solidFill>
                <a:highlight>
                  <a:srgbClr val="FFFFFE"/>
                </a:highlight>
                <a:latin typeface="Roboto Mono"/>
                <a:ea typeface="Roboto Mono"/>
                <a:cs typeface="Roboto Mono"/>
                <a:sym typeface="Roboto Mono"/>
              </a:rPr>
              <a:t>def</a:t>
            </a:r>
            <a:r>
              <a:rPr lang="fr" sz="800" dirty="0">
                <a:solidFill>
                  <a:srgbClr val="C92786"/>
                </a:solidFill>
                <a:highlight>
                  <a:srgbClr val="FFFFFE"/>
                </a:highlight>
                <a:latin typeface="Roboto Mono"/>
                <a:ea typeface="Roboto Mono"/>
                <a:cs typeface="Roboto Mono"/>
                <a:sym typeface="Roboto Mono"/>
              </a:rPr>
              <a:t> </a:t>
            </a:r>
            <a:r>
              <a:rPr lang="fr" sz="800" dirty="0" err="1">
                <a:solidFill>
                  <a:srgbClr val="C92786"/>
                </a:solidFill>
                <a:highlight>
                  <a:srgbClr val="FFFFFE"/>
                </a:highlight>
                <a:latin typeface="Roboto Mono"/>
                <a:ea typeface="Roboto Mono"/>
                <a:cs typeface="Roboto Mono"/>
                <a:sym typeface="Roboto Mono"/>
              </a:rPr>
              <a:t>plot_clusters</a:t>
            </a:r>
            <a:r>
              <a:rPr lang="fr" sz="800" dirty="0">
                <a:solidFill>
                  <a:srgbClr val="C92786"/>
                </a:solidFill>
                <a:highlight>
                  <a:srgbClr val="FFFFFE"/>
                </a:highlight>
                <a:latin typeface="Roboto Mono"/>
                <a:ea typeface="Roboto Mono"/>
                <a:cs typeface="Roboto Mono"/>
                <a:sym typeface="Roboto Mono"/>
              </a:rPr>
              <a:t>(clusters, longitudes, latitudes):</a:t>
            </a: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r>
              <a:rPr lang="fr" sz="800" dirty="0">
                <a:solidFill>
                  <a:srgbClr val="C92786"/>
                </a:solidFill>
                <a:highlight>
                  <a:srgbClr val="FFFFFE"/>
                </a:highlight>
                <a:latin typeface="Roboto Mono"/>
                <a:ea typeface="Roboto Mono"/>
                <a:cs typeface="Roboto Mono"/>
                <a:sym typeface="Roboto Mono"/>
              </a:rPr>
              <a:t>    </a:t>
            </a:r>
            <a:r>
              <a:rPr lang="fr" sz="800" dirty="0" err="1">
                <a:solidFill>
                  <a:srgbClr val="C92786"/>
                </a:solidFill>
                <a:highlight>
                  <a:srgbClr val="FFFFFE"/>
                </a:highlight>
                <a:latin typeface="Roboto Mono"/>
                <a:ea typeface="Roboto Mono"/>
                <a:cs typeface="Roboto Mono"/>
                <a:sym typeface="Roboto Mono"/>
              </a:rPr>
              <a:t>plt.figure</a:t>
            </a:r>
            <a:r>
              <a:rPr lang="fr" sz="800" dirty="0">
                <a:solidFill>
                  <a:srgbClr val="C92786"/>
                </a:solidFill>
                <a:highlight>
                  <a:srgbClr val="FFFFFE"/>
                </a:highlight>
                <a:latin typeface="Roboto Mono"/>
                <a:ea typeface="Roboto Mono"/>
                <a:cs typeface="Roboto Mono"/>
                <a:sym typeface="Roboto Mono"/>
              </a:rPr>
              <a:t>(</a:t>
            </a:r>
            <a:r>
              <a:rPr lang="fr" sz="800" dirty="0" err="1">
                <a:solidFill>
                  <a:srgbClr val="C92786"/>
                </a:solidFill>
                <a:highlight>
                  <a:srgbClr val="FFFFFE"/>
                </a:highlight>
                <a:latin typeface="Roboto Mono"/>
                <a:ea typeface="Roboto Mono"/>
                <a:cs typeface="Roboto Mono"/>
                <a:sym typeface="Roboto Mono"/>
              </a:rPr>
              <a:t>figsize</a:t>
            </a:r>
            <a:r>
              <a:rPr lang="fr" sz="800" dirty="0">
                <a:solidFill>
                  <a:srgbClr val="C92786"/>
                </a:solidFill>
                <a:highlight>
                  <a:srgbClr val="FFFFFE"/>
                </a:highlight>
                <a:latin typeface="Roboto Mono"/>
                <a:ea typeface="Roboto Mono"/>
                <a:cs typeface="Roboto Mono"/>
                <a:sym typeface="Roboto Mono"/>
              </a:rPr>
              <a:t>=(12, 10))</a:t>
            </a: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r>
              <a:rPr lang="fr" sz="800" dirty="0">
                <a:solidFill>
                  <a:srgbClr val="C92786"/>
                </a:solidFill>
                <a:highlight>
                  <a:srgbClr val="FFFFFE"/>
                </a:highlight>
                <a:latin typeface="Roboto Mono"/>
                <a:ea typeface="Roboto Mono"/>
                <a:cs typeface="Roboto Mono"/>
                <a:sym typeface="Roboto Mono"/>
              </a:rPr>
              <a:t>    </a:t>
            </a:r>
            <a:r>
              <a:rPr lang="fr" sz="800" dirty="0" err="1">
                <a:solidFill>
                  <a:srgbClr val="C92786"/>
                </a:solidFill>
                <a:highlight>
                  <a:srgbClr val="FFFFFE"/>
                </a:highlight>
                <a:latin typeface="Roboto Mono"/>
                <a:ea typeface="Roboto Mono"/>
                <a:cs typeface="Roboto Mono"/>
                <a:sym typeface="Roboto Mono"/>
              </a:rPr>
              <a:t>ax</a:t>
            </a:r>
            <a:r>
              <a:rPr lang="fr" sz="800" dirty="0">
                <a:solidFill>
                  <a:srgbClr val="C92786"/>
                </a:solidFill>
                <a:highlight>
                  <a:srgbClr val="FFFFFE"/>
                </a:highlight>
                <a:latin typeface="Roboto Mono"/>
                <a:ea typeface="Roboto Mono"/>
                <a:cs typeface="Roboto Mono"/>
                <a:sym typeface="Roboto Mono"/>
              </a:rPr>
              <a:t> = </a:t>
            </a:r>
            <a:r>
              <a:rPr lang="fr" sz="800" dirty="0" err="1">
                <a:solidFill>
                  <a:srgbClr val="C92786"/>
                </a:solidFill>
                <a:highlight>
                  <a:srgbClr val="FFFFFE"/>
                </a:highlight>
                <a:latin typeface="Roboto Mono"/>
                <a:ea typeface="Roboto Mono"/>
                <a:cs typeface="Roboto Mono"/>
                <a:sym typeface="Roboto Mono"/>
              </a:rPr>
              <a:t>plt.axes</a:t>
            </a:r>
            <a:r>
              <a:rPr lang="fr" sz="800" dirty="0">
                <a:solidFill>
                  <a:srgbClr val="C92786"/>
                </a:solidFill>
                <a:highlight>
                  <a:srgbClr val="FFFFFE"/>
                </a:highlight>
                <a:latin typeface="Roboto Mono"/>
                <a:ea typeface="Roboto Mono"/>
                <a:cs typeface="Roboto Mono"/>
                <a:sym typeface="Roboto Mono"/>
              </a:rPr>
              <a:t>(projection=</a:t>
            </a:r>
            <a:r>
              <a:rPr lang="fr" sz="800" dirty="0" err="1">
                <a:solidFill>
                  <a:srgbClr val="C92786"/>
                </a:solidFill>
                <a:highlight>
                  <a:srgbClr val="FFFFFE"/>
                </a:highlight>
                <a:latin typeface="Roboto Mono"/>
                <a:ea typeface="Roboto Mono"/>
                <a:cs typeface="Roboto Mono"/>
                <a:sym typeface="Roboto Mono"/>
              </a:rPr>
              <a:t>PlateCarree</a:t>
            </a:r>
            <a:r>
              <a:rPr lang="fr" sz="800" dirty="0">
                <a:solidFill>
                  <a:srgbClr val="C92786"/>
                </a:solidFill>
                <a:highlight>
                  <a:srgbClr val="FFFFFE"/>
                </a:highlight>
                <a:latin typeface="Roboto Mono"/>
                <a:ea typeface="Roboto Mono"/>
                <a:cs typeface="Roboto Mono"/>
                <a:sym typeface="Roboto Mono"/>
              </a:rPr>
              <a:t>())</a:t>
            </a: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r>
              <a:rPr lang="fr" sz="800" dirty="0">
                <a:solidFill>
                  <a:srgbClr val="C92786"/>
                </a:solidFill>
                <a:highlight>
                  <a:srgbClr val="FFFFFE"/>
                </a:highlight>
                <a:latin typeface="Roboto Mono"/>
                <a:ea typeface="Roboto Mono"/>
                <a:cs typeface="Roboto Mono"/>
                <a:sym typeface="Roboto Mono"/>
              </a:rPr>
              <a:t>    </a:t>
            </a:r>
            <a:r>
              <a:rPr lang="fr" sz="800" dirty="0" err="1">
                <a:solidFill>
                  <a:srgbClr val="C92786"/>
                </a:solidFill>
                <a:highlight>
                  <a:srgbClr val="FFFFFE"/>
                </a:highlight>
                <a:latin typeface="Roboto Mono"/>
                <a:ea typeface="Roboto Mono"/>
                <a:cs typeface="Roboto Mono"/>
                <a:sym typeface="Roboto Mono"/>
              </a:rPr>
              <a:t>ax.coastlines</a:t>
            </a:r>
            <a:r>
              <a:rPr lang="fr" sz="800" dirty="0">
                <a:solidFill>
                  <a:srgbClr val="C92786"/>
                </a:solidFill>
                <a:highlight>
                  <a:srgbClr val="FFFFFE"/>
                </a:highlight>
                <a:latin typeface="Roboto Mono"/>
                <a:ea typeface="Roboto Mono"/>
                <a:cs typeface="Roboto Mono"/>
                <a:sym typeface="Roboto Mono"/>
              </a:rPr>
              <a:t>()</a:t>
            </a: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r>
              <a:rPr lang="fr" sz="800" dirty="0">
                <a:solidFill>
                  <a:srgbClr val="C92786"/>
                </a:solidFill>
                <a:highlight>
                  <a:srgbClr val="FFFFFE"/>
                </a:highlight>
                <a:latin typeface="Roboto Mono"/>
                <a:ea typeface="Roboto Mono"/>
                <a:cs typeface="Roboto Mono"/>
                <a:sym typeface="Roboto Mono"/>
              </a:rPr>
              <a:t>    </a:t>
            </a:r>
            <a:r>
              <a:rPr lang="fr" sz="800" dirty="0" err="1">
                <a:solidFill>
                  <a:srgbClr val="C92786"/>
                </a:solidFill>
                <a:highlight>
                  <a:srgbClr val="FFFFFE"/>
                </a:highlight>
                <a:latin typeface="Roboto Mono"/>
                <a:ea typeface="Roboto Mono"/>
                <a:cs typeface="Roboto Mono"/>
                <a:sym typeface="Roboto Mono"/>
              </a:rPr>
              <a:t>ax.scatter</a:t>
            </a:r>
            <a:r>
              <a:rPr lang="fr" sz="800" dirty="0">
                <a:solidFill>
                  <a:srgbClr val="C92786"/>
                </a:solidFill>
                <a:highlight>
                  <a:srgbClr val="FFFFFE"/>
                </a:highlight>
                <a:latin typeface="Roboto Mono"/>
                <a:ea typeface="Roboto Mono"/>
                <a:cs typeface="Roboto Mono"/>
                <a:sym typeface="Roboto Mono"/>
              </a:rPr>
              <a:t>(longitudes, latitudes, c=clusters)</a:t>
            </a: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r>
              <a:rPr lang="fr" sz="800" dirty="0">
                <a:solidFill>
                  <a:srgbClr val="C92786"/>
                </a:solidFill>
                <a:highlight>
                  <a:srgbClr val="FFFFFE"/>
                </a:highlight>
                <a:latin typeface="Roboto Mono"/>
                <a:ea typeface="Roboto Mono"/>
                <a:cs typeface="Roboto Mono"/>
                <a:sym typeface="Roboto Mono"/>
              </a:rPr>
              <a:t>    </a:t>
            </a:r>
            <a:r>
              <a:rPr lang="fr" sz="800" dirty="0" err="1">
                <a:solidFill>
                  <a:srgbClr val="C92786"/>
                </a:solidFill>
                <a:highlight>
                  <a:srgbClr val="FFFFFE"/>
                </a:highlight>
                <a:latin typeface="Roboto Mono"/>
                <a:ea typeface="Roboto Mono"/>
                <a:cs typeface="Roboto Mono"/>
                <a:sym typeface="Roboto Mono"/>
              </a:rPr>
              <a:t>ax.set_global</a:t>
            </a:r>
            <a:r>
              <a:rPr lang="fr" sz="800" dirty="0">
                <a:solidFill>
                  <a:srgbClr val="C92786"/>
                </a:solidFill>
                <a:highlight>
                  <a:srgbClr val="FFFFFE"/>
                </a:highlight>
                <a:latin typeface="Roboto Mono"/>
                <a:ea typeface="Roboto Mono"/>
                <a:cs typeface="Roboto Mono"/>
                <a:sym typeface="Roboto Mono"/>
              </a:rPr>
              <a:t>()</a:t>
            </a: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r>
              <a:rPr lang="fr" sz="800" dirty="0">
                <a:solidFill>
                  <a:srgbClr val="C92786"/>
                </a:solidFill>
                <a:highlight>
                  <a:srgbClr val="FFFFFE"/>
                </a:highlight>
                <a:latin typeface="Roboto Mono"/>
                <a:ea typeface="Roboto Mono"/>
                <a:cs typeface="Roboto Mono"/>
                <a:sym typeface="Roboto Mono"/>
              </a:rPr>
              <a:t>    </a:t>
            </a:r>
            <a:r>
              <a:rPr lang="fr" sz="800" dirty="0" err="1">
                <a:solidFill>
                  <a:srgbClr val="C92786"/>
                </a:solidFill>
                <a:highlight>
                  <a:srgbClr val="FFFFFE"/>
                </a:highlight>
                <a:latin typeface="Roboto Mono"/>
                <a:ea typeface="Roboto Mono"/>
                <a:cs typeface="Roboto Mono"/>
                <a:sym typeface="Roboto Mono"/>
              </a:rPr>
              <a:t>plt.show</a:t>
            </a:r>
            <a:r>
              <a:rPr lang="fr" sz="800" dirty="0">
                <a:solidFill>
                  <a:srgbClr val="C92786"/>
                </a:solidFill>
                <a:highlight>
                  <a:srgbClr val="FFFFFE"/>
                </a:highlight>
                <a:latin typeface="Roboto Mono"/>
                <a:ea typeface="Roboto Mono"/>
                <a:cs typeface="Roboto Mono"/>
                <a:sym typeface="Roboto Mono"/>
              </a:rPr>
              <a:t>()</a:t>
            </a: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r>
              <a:rPr lang="fr" sz="800" dirty="0" err="1">
                <a:solidFill>
                  <a:srgbClr val="C92786"/>
                </a:solidFill>
                <a:highlight>
                  <a:srgbClr val="FFFFFE"/>
                </a:highlight>
                <a:latin typeface="Roboto Mono"/>
                <a:ea typeface="Roboto Mono"/>
                <a:cs typeface="Roboto Mono"/>
                <a:sym typeface="Roboto Mono"/>
              </a:rPr>
              <a:t>df</a:t>
            </a:r>
            <a:r>
              <a:rPr lang="fr" sz="800" dirty="0">
                <a:solidFill>
                  <a:srgbClr val="C92786"/>
                </a:solidFill>
                <a:highlight>
                  <a:srgbClr val="FFFFFE"/>
                </a:highlight>
                <a:latin typeface="Roboto Mono"/>
                <a:ea typeface="Roboto Mono"/>
                <a:cs typeface="Roboto Mono"/>
                <a:sym typeface="Roboto Mono"/>
              </a:rPr>
              <a:t>['Cluster'] = </a:t>
            </a:r>
            <a:r>
              <a:rPr lang="fr" sz="800" dirty="0" err="1">
                <a:solidFill>
                  <a:srgbClr val="C92786"/>
                </a:solidFill>
                <a:highlight>
                  <a:srgbClr val="FFFFFE"/>
                </a:highlight>
                <a:latin typeface="Roboto Mono"/>
                <a:ea typeface="Roboto Mono"/>
                <a:cs typeface="Roboto Mono"/>
                <a:sym typeface="Roboto Mono"/>
              </a:rPr>
              <a:t>KMeans</a:t>
            </a:r>
            <a:r>
              <a:rPr lang="fr" sz="800" dirty="0">
                <a:solidFill>
                  <a:srgbClr val="C92786"/>
                </a:solidFill>
                <a:highlight>
                  <a:schemeClr val="accent6"/>
                </a:highlight>
                <a:latin typeface="Roboto Mono"/>
                <a:ea typeface="Roboto Mono"/>
                <a:cs typeface="Roboto Mono"/>
                <a:sym typeface="Roboto Mono"/>
              </a:rPr>
              <a:t>(3)</a:t>
            </a:r>
            <a:r>
              <a:rPr lang="fr" sz="800" dirty="0">
                <a:solidFill>
                  <a:srgbClr val="C92786"/>
                </a:solidFill>
                <a:highlight>
                  <a:srgbClr val="FFFFFE"/>
                </a:highlight>
                <a:latin typeface="Roboto Mono"/>
                <a:ea typeface="Roboto Mono"/>
                <a:cs typeface="Roboto Mono"/>
                <a:sym typeface="Roboto Mono"/>
              </a:rPr>
              <a:t>.</a:t>
            </a:r>
            <a:r>
              <a:rPr lang="fr" sz="800" dirty="0" err="1">
                <a:solidFill>
                  <a:srgbClr val="C92786"/>
                </a:solidFill>
                <a:highlight>
                  <a:srgbClr val="FFFFFE"/>
                </a:highlight>
                <a:latin typeface="Roboto Mono"/>
                <a:ea typeface="Roboto Mono"/>
                <a:cs typeface="Roboto Mono"/>
                <a:sym typeface="Roboto Mono"/>
              </a:rPr>
              <a:t>fit_predict</a:t>
            </a:r>
            <a:r>
              <a:rPr lang="fr" sz="800" dirty="0">
                <a:solidFill>
                  <a:srgbClr val="C92786"/>
                </a:solidFill>
                <a:highlight>
                  <a:srgbClr val="FFFFFE"/>
                </a:highlight>
                <a:latin typeface="Roboto Mono"/>
                <a:ea typeface="Roboto Mono"/>
                <a:cs typeface="Roboto Mono"/>
                <a:sym typeface="Roboto Mono"/>
              </a:rPr>
              <a:t>(</a:t>
            </a:r>
            <a:r>
              <a:rPr lang="fr" sz="800" dirty="0" err="1">
                <a:solidFill>
                  <a:srgbClr val="C92786"/>
                </a:solidFill>
                <a:highlight>
                  <a:srgbClr val="FFFFFE"/>
                </a:highlight>
                <a:latin typeface="Roboto Mono"/>
                <a:ea typeface="Roboto Mono"/>
                <a:cs typeface="Roboto Mono"/>
                <a:sym typeface="Roboto Mono"/>
              </a:rPr>
              <a:t>coordinates</a:t>
            </a:r>
            <a:r>
              <a:rPr lang="fr" sz="800" dirty="0">
                <a:solidFill>
                  <a:srgbClr val="C92786"/>
                </a:solidFill>
                <a:highlight>
                  <a:srgbClr val="FFFFFE"/>
                </a:highlight>
                <a:latin typeface="Roboto Mono"/>
                <a:ea typeface="Roboto Mono"/>
                <a:cs typeface="Roboto Mono"/>
                <a:sym typeface="Roboto Mono"/>
              </a:rPr>
              <a:t>)</a:t>
            </a: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None/>
            </a:pPr>
            <a:r>
              <a:rPr lang="fr" sz="800" dirty="0" err="1">
                <a:solidFill>
                  <a:srgbClr val="C92786"/>
                </a:solidFill>
                <a:highlight>
                  <a:srgbClr val="FFFFFE"/>
                </a:highlight>
                <a:latin typeface="Roboto Mono"/>
                <a:ea typeface="Roboto Mono"/>
                <a:cs typeface="Roboto Mono"/>
                <a:sym typeface="Roboto Mono"/>
              </a:rPr>
              <a:t>plot_clusters</a:t>
            </a:r>
            <a:r>
              <a:rPr lang="fr" sz="800" dirty="0">
                <a:solidFill>
                  <a:srgbClr val="C92786"/>
                </a:solidFill>
                <a:highlight>
                  <a:srgbClr val="FFFFFE"/>
                </a:highlight>
                <a:latin typeface="Roboto Mono"/>
                <a:ea typeface="Roboto Mono"/>
                <a:cs typeface="Roboto Mono"/>
                <a:sym typeface="Roboto Mono"/>
              </a:rPr>
              <a:t>(</a:t>
            </a:r>
            <a:r>
              <a:rPr lang="fr" sz="800" dirty="0" err="1">
                <a:solidFill>
                  <a:srgbClr val="C92786"/>
                </a:solidFill>
                <a:highlight>
                  <a:srgbClr val="FFFFFE"/>
                </a:highlight>
                <a:latin typeface="Roboto Mono"/>
                <a:ea typeface="Roboto Mono"/>
                <a:cs typeface="Roboto Mono"/>
                <a:sym typeface="Roboto Mono"/>
              </a:rPr>
              <a:t>df.Cluster</a:t>
            </a:r>
            <a:r>
              <a:rPr lang="fr" sz="800" dirty="0">
                <a:solidFill>
                  <a:srgbClr val="C92786"/>
                </a:solidFill>
                <a:highlight>
                  <a:srgbClr val="FFFFFE"/>
                </a:highlight>
                <a:latin typeface="Roboto Mono"/>
                <a:ea typeface="Roboto Mono"/>
                <a:cs typeface="Roboto Mono"/>
                <a:sym typeface="Roboto Mono"/>
              </a:rPr>
              <a:t>, </a:t>
            </a:r>
            <a:r>
              <a:rPr lang="fr" sz="800" dirty="0" err="1">
                <a:solidFill>
                  <a:srgbClr val="C92786"/>
                </a:solidFill>
                <a:highlight>
                  <a:srgbClr val="FFFFFE"/>
                </a:highlight>
                <a:latin typeface="Roboto Mono"/>
                <a:ea typeface="Roboto Mono"/>
                <a:cs typeface="Roboto Mono"/>
                <a:sym typeface="Roboto Mono"/>
              </a:rPr>
              <a:t>df.Longitude</a:t>
            </a:r>
            <a:r>
              <a:rPr lang="fr" sz="800" dirty="0">
                <a:solidFill>
                  <a:srgbClr val="C92786"/>
                </a:solidFill>
                <a:highlight>
                  <a:srgbClr val="FFFFFE"/>
                </a:highlight>
                <a:latin typeface="Roboto Mono"/>
                <a:ea typeface="Roboto Mono"/>
                <a:cs typeface="Roboto Mono"/>
                <a:sym typeface="Roboto Mono"/>
              </a:rPr>
              <a:t>, </a:t>
            </a:r>
            <a:r>
              <a:rPr lang="fr" sz="800" dirty="0" err="1">
                <a:solidFill>
                  <a:srgbClr val="C92786"/>
                </a:solidFill>
                <a:highlight>
                  <a:srgbClr val="FFFFFE"/>
                </a:highlight>
                <a:latin typeface="Roboto Mono"/>
                <a:ea typeface="Roboto Mono"/>
                <a:cs typeface="Roboto Mono"/>
                <a:sym typeface="Roboto Mono"/>
              </a:rPr>
              <a:t>df.Latitude</a:t>
            </a:r>
            <a:r>
              <a:rPr lang="fr" sz="800" dirty="0">
                <a:solidFill>
                  <a:srgbClr val="C92786"/>
                </a:solidFill>
                <a:highlight>
                  <a:srgbClr val="FFFFFE"/>
                </a:highlight>
                <a:latin typeface="Roboto Mono"/>
                <a:ea typeface="Roboto Mono"/>
                <a:cs typeface="Roboto Mono"/>
                <a:sym typeface="Roboto Mono"/>
              </a:rPr>
              <a:t>)</a:t>
            </a: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Clr>
                <a:schemeClr val="dk1"/>
              </a:buClr>
              <a:buSzPts val="1100"/>
              <a:buFont typeface="Arial"/>
              <a:buNone/>
            </a:pPr>
            <a:endParaRPr sz="800" dirty="0">
              <a:solidFill>
                <a:srgbClr val="C92786"/>
              </a:solidFill>
              <a:highlight>
                <a:srgbClr val="FFFFFE"/>
              </a:highlight>
              <a:latin typeface="Roboto Mono"/>
              <a:ea typeface="Roboto Mono"/>
              <a:cs typeface="Roboto Mono"/>
              <a:sym typeface="Roboto Mono"/>
            </a:endParaRPr>
          </a:p>
          <a:p>
            <a:pPr marL="0" lvl="0" indent="0" algn="l" rtl="0">
              <a:lnSpc>
                <a:spcPct val="135000"/>
              </a:lnSpc>
              <a:spcBef>
                <a:spcPts val="0"/>
              </a:spcBef>
              <a:spcAft>
                <a:spcPts val="0"/>
              </a:spcAft>
              <a:buClr>
                <a:schemeClr val="dk1"/>
              </a:buClr>
              <a:buSzPts val="1100"/>
              <a:buFont typeface="Arial"/>
              <a:buNone/>
            </a:pPr>
            <a:endParaRPr sz="800" dirty="0">
              <a:solidFill>
                <a:srgbClr val="3C4043"/>
              </a:solidFill>
              <a:highlight>
                <a:srgbClr val="FFFFFE"/>
              </a:highlight>
              <a:latin typeface="Roboto Mono"/>
              <a:ea typeface="Roboto Mono"/>
              <a:cs typeface="Roboto Mono"/>
              <a:sym typeface="Roboto Mono"/>
            </a:endParaRPr>
          </a:p>
          <a:p>
            <a:pPr marL="0" lvl="0" indent="0" algn="l" rtl="0">
              <a:spcBef>
                <a:spcPts val="0"/>
              </a:spcBef>
              <a:spcAft>
                <a:spcPts val="1200"/>
              </a:spcAft>
              <a:buNone/>
            </a:pPr>
            <a:endParaRPr sz="1600" dirty="0"/>
          </a:p>
        </p:txBody>
      </p:sp>
      <p:pic>
        <p:nvPicPr>
          <p:cNvPr id="129" name="Google Shape;129;p23"/>
          <p:cNvPicPr preferRelativeResize="0"/>
          <p:nvPr/>
        </p:nvPicPr>
        <p:blipFill>
          <a:blip r:embed="rId3">
            <a:alphaModFix/>
          </a:blip>
          <a:stretch>
            <a:fillRect/>
          </a:stretch>
        </p:blipFill>
        <p:spPr>
          <a:xfrm>
            <a:off x="3687700" y="1885250"/>
            <a:ext cx="4906650" cy="2496150"/>
          </a:xfrm>
          <a:prstGeom prst="rect">
            <a:avLst/>
          </a:prstGeom>
          <a:noFill/>
          <a:ln>
            <a:noFill/>
          </a:ln>
        </p:spPr>
      </p:pic>
      <p:sp>
        <p:nvSpPr>
          <p:cNvPr id="130" name="Google Shape;130;p23"/>
          <p:cNvSpPr/>
          <p:nvPr/>
        </p:nvSpPr>
        <p:spPr>
          <a:xfrm rot="307877">
            <a:off x="1933349" y="2990406"/>
            <a:ext cx="2908155" cy="207236"/>
          </a:xfrm>
          <a:prstGeom prst="rightArrow">
            <a:avLst>
              <a:gd name="adj1" fmla="val 7158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8591"/>
              </a:solidFill>
              <a:highlight>
                <a:schemeClr val="lt1"/>
              </a:highlight>
            </a:endParaRPr>
          </a:p>
        </p:txBody>
      </p:sp>
      <p:sp>
        <p:nvSpPr>
          <p:cNvPr id="131" name="Google Shape;131;p23"/>
          <p:cNvSpPr/>
          <p:nvPr/>
        </p:nvSpPr>
        <p:spPr>
          <a:xfrm rot="-1291">
            <a:off x="2046800" y="2571902"/>
            <a:ext cx="3995100" cy="221700"/>
          </a:xfrm>
          <a:prstGeom prst="rightArrow">
            <a:avLst>
              <a:gd name="adj1" fmla="val 7158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rot="176114">
            <a:off x="1932252" y="2788244"/>
            <a:ext cx="5079364" cy="222293"/>
          </a:xfrm>
          <a:prstGeom prst="rightArrow">
            <a:avLst>
              <a:gd name="adj1" fmla="val 7158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txBox="1">
            <a:spLocks noGrp="1"/>
          </p:cNvSpPr>
          <p:nvPr>
            <p:ph type="title"/>
          </p:nvPr>
        </p:nvSpPr>
        <p:spPr>
          <a:xfrm>
            <a:off x="311700" y="318850"/>
            <a:ext cx="8520600" cy="572700"/>
          </a:xfrm>
          <a:prstGeom prst="rect">
            <a:avLst/>
          </a:prstGeom>
        </p:spPr>
        <p:txBody>
          <a:bodyPr spcFirstLastPara="1" wrap="square" lIns="91425" tIns="91425" rIns="91425" bIns="91425" anchor="t" anchorCtr="0">
            <a:normAutofit fontScale="90000"/>
          </a:bodyPr>
          <a:lstStyle/>
          <a:p>
            <a:pPr marL="457200" marR="0" lvl="0" indent="0" algn="ctr" rtl="0">
              <a:lnSpc>
                <a:spcPct val="115000"/>
              </a:lnSpc>
              <a:spcBef>
                <a:spcPts val="0"/>
              </a:spcBef>
              <a:spcAft>
                <a:spcPts val="0"/>
              </a:spcAft>
              <a:buNone/>
            </a:pPr>
            <a:r>
              <a:rPr lang="fr" sz="2400" dirty="0"/>
              <a:t>II. Solution of the Case </a:t>
            </a:r>
            <a:r>
              <a:rPr lang="fr" sz="2400" dirty="0" err="1"/>
              <a:t>Study</a:t>
            </a:r>
            <a:r>
              <a:rPr lang="fr" sz="2400" dirty="0"/>
              <a:t> </a:t>
            </a:r>
            <a:endParaRPr sz="2400" dirty="0"/>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446</TotalTime>
  <Words>553</Words>
  <Application>Microsoft Macintosh PowerPoint</Application>
  <PresentationFormat>Affichage à l'écran (16:9)</PresentationFormat>
  <Paragraphs>51</Paragraphs>
  <Slides>11</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vt:i4>
      </vt:variant>
    </vt:vector>
  </HeadingPairs>
  <TitlesOfParts>
    <vt:vector size="16" baseType="lpstr">
      <vt:lpstr>Calibri</vt:lpstr>
      <vt:lpstr>Roboto Mono</vt:lpstr>
      <vt:lpstr>Calibri Light</vt:lpstr>
      <vt:lpstr>Arial</vt:lpstr>
      <vt:lpstr>Thème Office</vt:lpstr>
      <vt:lpstr>Big Data Analysis</vt:lpstr>
      <vt:lpstr>Data science bookcamp case study 3</vt:lpstr>
      <vt:lpstr>Clustering data into groups</vt:lpstr>
      <vt:lpstr>Clustering data into groups</vt:lpstr>
      <vt:lpstr> Clustering data into groups</vt:lpstr>
      <vt:lpstr>Geographic location visualization and analysis</vt:lpstr>
      <vt:lpstr>Geographic location visualization and analysis</vt:lpstr>
      <vt:lpstr>Geographic location visualization and analysis</vt:lpstr>
      <vt:lpstr>K Means (3) - not helpful</vt:lpstr>
      <vt:lpstr>     II. Solution of the Case Study : Zika Virus. </vt:lpstr>
      <vt:lpstr>CONCLUSION OF THE CASE STUDY 3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Analysis</dc:title>
  <cp:lastModifiedBy>Soualhi Maedinne</cp:lastModifiedBy>
  <cp:revision>6</cp:revision>
  <dcterms:modified xsi:type="dcterms:W3CDTF">2023-03-25T20:49:11Z</dcterms:modified>
</cp:coreProperties>
</file>